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79" r:id="rId3"/>
    <p:sldId id="273" r:id="rId4"/>
    <p:sldId id="274" r:id="rId5"/>
    <p:sldId id="271" r:id="rId6"/>
    <p:sldId id="259" r:id="rId7"/>
    <p:sldId id="276" r:id="rId8"/>
    <p:sldId id="277" r:id="rId9"/>
    <p:sldId id="275" r:id="rId10"/>
    <p:sldId id="278" r:id="rId11"/>
    <p:sldId id="280" r:id="rId12"/>
    <p:sldId id="282" r:id="rId13"/>
    <p:sldId id="281" r:id="rId14"/>
    <p:sldId id="283" r:id="rId15"/>
    <p:sldId id="284" r:id="rId16"/>
    <p:sldId id="285" r:id="rId17"/>
    <p:sldId id="286" r:id="rId18"/>
    <p:sldId id="287" r:id="rId19"/>
    <p:sldId id="288" r:id="rId20"/>
    <p:sldId id="272" r:id="rId21"/>
    <p:sldId id="270" r:id="rId22"/>
    <p:sldId id="26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4" autoAdjust="0"/>
    <p:restoredTop sz="94660"/>
  </p:normalViewPr>
  <p:slideViewPr>
    <p:cSldViewPr snapToGrid="0">
      <p:cViewPr varScale="1">
        <p:scale>
          <a:sx n="64" d="100"/>
          <a:sy n="64" d="100"/>
        </p:scale>
        <p:origin x="-8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10/7/2016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Revision of the UEMS ORL Education program and Logbook</a:t>
            </a:r>
            <a:endParaRPr lang="en-US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Prague, October , 2016</a:t>
            </a:r>
          </a:p>
          <a:p>
            <a:r>
              <a:rPr lang="en-US" dirty="0" err="1" smtClean="0"/>
              <a:t>Ulrik</a:t>
            </a:r>
            <a:r>
              <a:rPr lang="en-US" dirty="0" smtClean="0"/>
              <a:t> Pedersen</a:t>
            </a:r>
            <a:endParaRPr lang="en-US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677" y="4098315"/>
            <a:ext cx="1926336" cy="170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16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5980" y="973668"/>
            <a:ext cx="10270274" cy="706964"/>
          </a:xfrm>
        </p:spPr>
        <p:txBody>
          <a:bodyPr/>
          <a:lstStyle/>
          <a:p>
            <a:pPr algn="ctr"/>
            <a:r>
              <a:rPr lang="en-US" dirty="0" smtClean="0"/>
              <a:t>Procedures to be performed independently (</a:t>
            </a:r>
            <a:r>
              <a:rPr lang="en-US" dirty="0" err="1" smtClean="0"/>
              <a:t>i</a:t>
            </a:r>
            <a:r>
              <a:rPr lang="en-US" dirty="0" smtClean="0"/>
              <a:t>), supervised (s) assisted (a) and advanced 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Please indicate the above </a:t>
            </a:r>
            <a:r>
              <a:rPr lang="en-US" b="1" dirty="0" smtClean="0"/>
              <a:t>I , s, a, and advanced </a:t>
            </a:r>
            <a:r>
              <a:rPr lang="en-US" dirty="0" smtClean="0"/>
              <a:t>for every procedure</a:t>
            </a:r>
          </a:p>
          <a:p>
            <a:r>
              <a:rPr lang="en-US" dirty="0" smtClean="0"/>
              <a:t>May be the present logbook could be of guidance!!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54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090646"/>
              </p:ext>
            </p:extLst>
          </p:nvPr>
        </p:nvGraphicFramePr>
        <p:xfrm>
          <a:off x="2078187" y="2452247"/>
          <a:ext cx="6722918" cy="4094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2787"/>
                <a:gridCol w="279830"/>
                <a:gridCol w="280531"/>
                <a:gridCol w="280531"/>
                <a:gridCol w="279830"/>
                <a:gridCol w="280531"/>
                <a:gridCol w="280531"/>
                <a:gridCol w="280531"/>
                <a:gridCol w="280531"/>
                <a:gridCol w="280531"/>
                <a:gridCol w="280531"/>
                <a:gridCol w="280531"/>
                <a:gridCol w="280531"/>
                <a:gridCol w="280531"/>
                <a:gridCol w="280531"/>
                <a:gridCol w="280531"/>
                <a:gridCol w="1623568"/>
              </a:tblGrid>
              <a:tr h="323384">
                <a:tc gridSpan="1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PROGRESSION OF SURGICAL SKILLS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323384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Total No of procedures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1st year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2nd year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Column 6 - Date when competency is achieved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36801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3233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33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33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24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33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25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338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a.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338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b.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33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26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33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27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33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28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Progression of </a:t>
            </a:r>
            <a:r>
              <a:rPr lang="da-DK" dirty="0" err="1" smtClean="0"/>
              <a:t>Surgical</a:t>
            </a:r>
            <a:r>
              <a:rPr lang="da-DK" dirty="0" smtClean="0"/>
              <a:t> </a:t>
            </a:r>
            <a:r>
              <a:rPr lang="da-DK" dirty="0" err="1" smtClean="0"/>
              <a:t>Skills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5176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/>
        </p:nvGraphicFramePr>
        <p:xfrm>
          <a:off x="1901021" y="2603502"/>
          <a:ext cx="7270770" cy="34162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5709"/>
                <a:gridCol w="5102626"/>
                <a:gridCol w="430430"/>
                <a:gridCol w="431884"/>
                <a:gridCol w="900121"/>
              </a:tblGrid>
              <a:tr h="2092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887" marR="3688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887" marR="368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887" marR="368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i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887" marR="368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887" marR="36887" marT="0" marB="0" anchor="ctr"/>
                </a:tc>
              </a:tr>
              <a:tr h="2782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50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887" marR="3688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external ethmoidectomy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887" marR="368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887" marR="368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887" marR="368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887" marR="36887" marT="0" marB="0" anchor="ctr"/>
                </a:tc>
              </a:tr>
              <a:tr h="209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51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887" marR="3688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endonasal ethmoidectomy (endoscopic, microscopic)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887" marR="368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887" marR="368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887" marR="368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887" marR="36887" marT="0" marB="0" anchor="ctr"/>
                </a:tc>
              </a:tr>
              <a:tr h="209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53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887" marR="3688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sphenoid sinus surgery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887" marR="368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887" marR="368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887" marR="368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887" marR="36887" marT="0" marB="0" anchor="ctr"/>
                </a:tc>
              </a:tr>
              <a:tr h="209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55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887" marR="3688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closure of oro-antral fistula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887" marR="368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887" marR="368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887" marR="368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887" marR="36887" marT="0" marB="0" anchor="ctr"/>
                </a:tc>
              </a:tr>
              <a:tr h="209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56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887" marR="3688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ligation of maxillary or ethmoidal artery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887" marR="368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887" marR="368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887" marR="368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887" marR="36887" marT="0" marB="0" anchor="ctr"/>
                </a:tc>
              </a:tr>
              <a:tr h="209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57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887" marR="3688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orbital decompression procedures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887" marR="368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887" marR="368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887" marR="368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887" marR="36887" marT="0" marB="0" anchor="ctr"/>
                </a:tc>
              </a:tr>
              <a:tr h="209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58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887" marR="3688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dacryo-cysto-rhinostomy 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887" marR="368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887" marR="368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887" marR="368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887" marR="36887" marT="0" marB="0" anchor="ctr"/>
                </a:tc>
              </a:tr>
              <a:tr h="209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59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887" marR="3688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management of CSF leak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887" marR="368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887" marR="368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887" marR="368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887" marR="36887" marT="0" marB="0" anchor="ctr"/>
                </a:tc>
              </a:tr>
              <a:tr h="209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60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887" marR="3688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tumour surgery 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887" marR="368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887" marR="368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887" marR="368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887" marR="36887" marT="0" marB="0" anchor="ctr"/>
                </a:tc>
              </a:tr>
              <a:tr h="20920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a.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887" marR="3688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	maxillectomy (partial, total)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887" marR="368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887" marR="368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887" marR="368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887" marR="36887" marT="0" marB="0" anchor="ctr"/>
                </a:tc>
              </a:tr>
              <a:tr h="20920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b.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887" marR="3688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	lateral rhinotomy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887" marR="368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887" marR="368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887" marR="368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887" marR="36887" marT="0" marB="0" anchor="ctr"/>
                </a:tc>
              </a:tr>
              <a:tr h="20920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c.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887" marR="3688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	midfacial degloving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887" marR="368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887" marR="368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887" marR="368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887" marR="36887" marT="0" marB="0" anchor="ctr"/>
                </a:tc>
              </a:tr>
              <a:tr h="20920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d.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887" marR="3688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	combined approach to the anterior skull base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887" marR="368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887" marR="368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887" marR="368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887" marR="36887" marT="0" marB="0" anchor="ctr"/>
                </a:tc>
              </a:tr>
              <a:tr h="20920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e.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887" marR="3688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	orbitotomy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887" marR="368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887" marR="368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887" marR="368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887" marR="36887" marT="0" marB="0" anchor="ctr"/>
                </a:tc>
              </a:tr>
              <a:tr h="20920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f.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887" marR="3688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	exenteration of orbit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887" marR="368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887" marR="368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887" marR="368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X ?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887" marR="36887" marT="0" marB="0" anchor="ctr"/>
                </a:tc>
              </a:tr>
            </a:tbl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err="1" smtClean="0"/>
              <a:t>Example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4794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048000" y="58847"/>
            <a:ext cx="6096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pPr hangingPunct="0"/>
            <a:r>
              <a:rPr lang="en-US" dirty="0"/>
              <a:t>Michalis </a:t>
            </a:r>
            <a:r>
              <a:rPr lang="en-US" dirty="0" err="1"/>
              <a:t>Papamichalopoulos</a:t>
            </a:r>
            <a:endParaRPr lang="en-US" dirty="0"/>
          </a:p>
          <a:p>
            <a:pPr hangingPunct="0"/>
            <a:r>
              <a:rPr lang="en-US" b="1" dirty="0"/>
              <a:t> </a:t>
            </a:r>
            <a:endParaRPr lang="en-US" dirty="0"/>
          </a:p>
          <a:p>
            <a:pPr hangingPunct="0"/>
            <a:r>
              <a:rPr lang="en-US" b="1" dirty="0"/>
              <a:t>Nose and Paranasal Sinuses</a:t>
            </a:r>
            <a:endParaRPr lang="en-US" dirty="0"/>
          </a:p>
          <a:p>
            <a:pPr hangingPunct="0"/>
            <a:r>
              <a:rPr lang="en-US" dirty="0"/>
              <a:t>  </a:t>
            </a:r>
          </a:p>
          <a:p>
            <a:pPr hangingPunct="0"/>
            <a:r>
              <a:rPr lang="da-DK" b="1" dirty="0" err="1"/>
              <a:t>Specific</a:t>
            </a:r>
            <a:r>
              <a:rPr lang="da-DK" b="1" dirty="0"/>
              <a:t> </a:t>
            </a:r>
            <a:r>
              <a:rPr lang="da-DK" b="1" dirty="0" err="1"/>
              <a:t>history</a:t>
            </a:r>
            <a:endParaRPr lang="en-US" dirty="0"/>
          </a:p>
          <a:p>
            <a:pPr hangingPunct="0"/>
            <a:r>
              <a:rPr lang="da-DK" dirty="0"/>
              <a:t> </a:t>
            </a:r>
            <a:endParaRPr lang="en-US" dirty="0"/>
          </a:p>
          <a:p>
            <a:pPr lvl="0"/>
            <a:r>
              <a:rPr lang="da-DK" dirty="0" err="1"/>
              <a:t>Repeated</a:t>
            </a:r>
            <a:r>
              <a:rPr lang="da-DK" dirty="0"/>
              <a:t> </a:t>
            </a:r>
            <a:r>
              <a:rPr lang="da-DK" dirty="0" err="1"/>
              <a:t>rhino-sinusitis</a:t>
            </a:r>
            <a:endParaRPr lang="en-US" dirty="0"/>
          </a:p>
          <a:p>
            <a:pPr lvl="0"/>
            <a:r>
              <a:rPr lang="en-US" dirty="0"/>
              <a:t>Symptoms (obstruction, epistaxis, rhinorrhea, facial pain, diplopia, etc.)</a:t>
            </a:r>
          </a:p>
          <a:p>
            <a:pPr lvl="0"/>
            <a:r>
              <a:rPr lang="da-DK" dirty="0" err="1"/>
              <a:t>Assessment</a:t>
            </a:r>
            <a:r>
              <a:rPr lang="da-DK" dirty="0"/>
              <a:t> of </a:t>
            </a:r>
            <a:r>
              <a:rPr lang="da-DK" dirty="0" err="1"/>
              <a:t>ethnic</a:t>
            </a:r>
            <a:r>
              <a:rPr lang="da-DK" dirty="0"/>
              <a:t> variation</a:t>
            </a:r>
            <a:endParaRPr lang="en-US" dirty="0"/>
          </a:p>
          <a:p>
            <a:pPr lvl="0"/>
            <a:r>
              <a:rPr lang="da-DK" dirty="0" err="1"/>
              <a:t>Enviromental</a:t>
            </a:r>
            <a:r>
              <a:rPr lang="da-DK" dirty="0"/>
              <a:t> factors</a:t>
            </a:r>
            <a:endParaRPr lang="en-US" dirty="0"/>
          </a:p>
          <a:p>
            <a:pPr lvl="0"/>
            <a:r>
              <a:rPr lang="da-DK" dirty="0" err="1"/>
              <a:t>Occupation</a:t>
            </a:r>
            <a:endParaRPr lang="en-US" dirty="0"/>
          </a:p>
          <a:p>
            <a:pPr hangingPunct="0"/>
            <a:r>
              <a:rPr lang="da-DK" dirty="0"/>
              <a:t> </a:t>
            </a:r>
            <a:endParaRPr lang="en-US" dirty="0"/>
          </a:p>
          <a:p>
            <a:pPr hangingPunct="0"/>
            <a:r>
              <a:rPr lang="da-DK" b="1" dirty="0" err="1"/>
              <a:t>Clinical</a:t>
            </a:r>
            <a:r>
              <a:rPr lang="da-DK" b="1" dirty="0"/>
              <a:t> </a:t>
            </a:r>
            <a:r>
              <a:rPr lang="da-DK" b="1" dirty="0" err="1"/>
              <a:t>Examination</a:t>
            </a:r>
            <a:endParaRPr lang="en-US" dirty="0"/>
          </a:p>
          <a:p>
            <a:pPr hangingPunct="0"/>
            <a:r>
              <a:rPr lang="da-DK" dirty="0"/>
              <a:t> </a:t>
            </a:r>
            <a:endParaRPr lang="en-US" dirty="0"/>
          </a:p>
          <a:p>
            <a:pPr lvl="0"/>
            <a:r>
              <a:rPr lang="da-DK" dirty="0"/>
              <a:t>General ENT </a:t>
            </a:r>
            <a:r>
              <a:rPr lang="da-DK" dirty="0" err="1"/>
              <a:t>examination</a:t>
            </a:r>
            <a:endParaRPr lang="en-US" dirty="0"/>
          </a:p>
          <a:p>
            <a:pPr lvl="0"/>
            <a:r>
              <a:rPr lang="en-US" dirty="0"/>
              <a:t>Evaluation of congenital abnormalities and ethnic variations</a:t>
            </a:r>
          </a:p>
          <a:p>
            <a:pPr lvl="0"/>
            <a:r>
              <a:rPr lang="en-US" dirty="0"/>
              <a:t>Evaluation of symptoms (nasal obstruction, epistaxis, rhinorrhea, facial pain, cranial nerves)</a:t>
            </a:r>
          </a:p>
          <a:p>
            <a:pPr lvl="0"/>
            <a:r>
              <a:rPr lang="da-DK" dirty="0" err="1"/>
              <a:t>Eye</a:t>
            </a:r>
            <a:r>
              <a:rPr lang="da-DK" dirty="0"/>
              <a:t> </a:t>
            </a:r>
            <a:r>
              <a:rPr lang="da-DK" dirty="0" err="1"/>
              <a:t>examination</a:t>
            </a:r>
            <a:r>
              <a:rPr lang="da-DK" dirty="0"/>
              <a:t> (</a:t>
            </a:r>
            <a:r>
              <a:rPr lang="da-DK" dirty="0" err="1"/>
              <a:t>movement</a:t>
            </a:r>
            <a:r>
              <a:rPr lang="da-DK" dirty="0"/>
              <a:t>, pareses)</a:t>
            </a:r>
            <a:endParaRPr lang="en-US" dirty="0"/>
          </a:p>
          <a:p>
            <a:pPr lvl="0"/>
            <a:r>
              <a:rPr lang="da-DK" dirty="0" err="1"/>
              <a:t>Anterior</a:t>
            </a:r>
            <a:r>
              <a:rPr lang="da-DK" dirty="0"/>
              <a:t> and </a:t>
            </a:r>
            <a:r>
              <a:rPr lang="da-DK" dirty="0" err="1"/>
              <a:t>posterior</a:t>
            </a:r>
            <a:r>
              <a:rPr lang="da-DK" dirty="0"/>
              <a:t> </a:t>
            </a:r>
            <a:r>
              <a:rPr lang="da-DK" dirty="0" err="1"/>
              <a:t>rhinoscopy</a:t>
            </a:r>
            <a:endParaRPr lang="en-US" dirty="0"/>
          </a:p>
          <a:p>
            <a:pPr lvl="0"/>
            <a:r>
              <a:rPr lang="en-US" dirty="0"/>
              <a:t>Fiber and/or rigid endoscopy and </a:t>
            </a:r>
            <a:r>
              <a:rPr lang="en-US" dirty="0" err="1"/>
              <a:t>videoendoscopy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06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048000" y="1305342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hangingPunct="0"/>
            <a:r>
              <a:rPr lang="da-DK" b="1" dirty="0"/>
              <a:t>Imaging </a:t>
            </a:r>
            <a:endParaRPr lang="en-US" dirty="0"/>
          </a:p>
          <a:p>
            <a:pPr hangingPunct="0"/>
            <a:r>
              <a:rPr lang="da-DK" dirty="0"/>
              <a:t> </a:t>
            </a:r>
            <a:endParaRPr lang="en-US" dirty="0"/>
          </a:p>
          <a:p>
            <a:pPr lvl="0"/>
            <a:r>
              <a:rPr lang="en-US" dirty="0"/>
              <a:t>Interpretation of CT scan, MRI, Isotope scan</a:t>
            </a:r>
          </a:p>
          <a:p>
            <a:pPr lvl="0"/>
            <a:r>
              <a:rPr lang="da-DK" dirty="0"/>
              <a:t>PET scan in </a:t>
            </a:r>
            <a:r>
              <a:rPr lang="da-DK" dirty="0" err="1"/>
              <a:t>selected</a:t>
            </a:r>
            <a:r>
              <a:rPr lang="da-DK" dirty="0"/>
              <a:t> cases</a:t>
            </a:r>
            <a:endParaRPr lang="en-US" dirty="0"/>
          </a:p>
          <a:p>
            <a:pPr lvl="0"/>
            <a:r>
              <a:rPr lang="da-DK" dirty="0" err="1"/>
              <a:t>Angiography</a:t>
            </a:r>
            <a:r>
              <a:rPr lang="da-DK" dirty="0"/>
              <a:t> in </a:t>
            </a:r>
            <a:r>
              <a:rPr lang="da-DK" dirty="0" err="1"/>
              <a:t>selected</a:t>
            </a:r>
            <a:r>
              <a:rPr lang="da-DK" dirty="0"/>
              <a:t> cases</a:t>
            </a:r>
            <a:endParaRPr lang="en-US" dirty="0"/>
          </a:p>
          <a:p>
            <a:pPr hangingPunct="0"/>
            <a:r>
              <a:rPr lang="da-DK" b="1" dirty="0"/>
              <a:t> </a:t>
            </a:r>
            <a:endParaRPr lang="en-US" dirty="0"/>
          </a:p>
          <a:p>
            <a:pPr hangingPunct="0"/>
            <a:r>
              <a:rPr lang="da-DK" b="1" dirty="0" err="1"/>
              <a:t>Results</a:t>
            </a:r>
            <a:r>
              <a:rPr lang="da-DK" b="1" dirty="0"/>
              <a:t> of </a:t>
            </a:r>
            <a:r>
              <a:rPr lang="da-DK" b="1" dirty="0" err="1"/>
              <a:t>Cytology</a:t>
            </a:r>
            <a:r>
              <a:rPr lang="da-DK" b="1" dirty="0"/>
              <a:t>, </a:t>
            </a:r>
            <a:r>
              <a:rPr lang="da-DK" b="1" dirty="0" err="1"/>
              <a:t>Histopathology</a:t>
            </a:r>
            <a:r>
              <a:rPr lang="da-DK" b="1" dirty="0"/>
              <a:t>, </a:t>
            </a:r>
            <a:r>
              <a:rPr lang="da-DK" b="1" dirty="0" err="1"/>
              <a:t>Microbiology</a:t>
            </a:r>
            <a:endParaRPr lang="en-US" dirty="0"/>
          </a:p>
          <a:p>
            <a:r>
              <a:rPr lang="da-DK" dirty="0"/>
              <a:t> </a:t>
            </a:r>
            <a:endParaRPr lang="en-US" dirty="0"/>
          </a:p>
          <a:p>
            <a:pPr lvl="0"/>
            <a:r>
              <a:rPr lang="da-DK" dirty="0"/>
              <a:t>Nasal sampling for </a:t>
            </a:r>
            <a:r>
              <a:rPr lang="da-DK" dirty="0" err="1"/>
              <a:t>cytology</a:t>
            </a:r>
            <a:endParaRPr lang="en-US" dirty="0"/>
          </a:p>
          <a:p>
            <a:pPr lvl="0"/>
            <a:r>
              <a:rPr lang="da-DK" dirty="0" err="1"/>
              <a:t>Biopsy</a:t>
            </a:r>
            <a:r>
              <a:rPr lang="da-DK" dirty="0"/>
              <a:t>, </a:t>
            </a:r>
            <a:r>
              <a:rPr lang="da-DK" dirty="0" err="1"/>
              <a:t>evalution</a:t>
            </a:r>
            <a:r>
              <a:rPr lang="da-DK" dirty="0"/>
              <a:t> of </a:t>
            </a:r>
            <a:r>
              <a:rPr lang="da-DK" dirty="0" err="1"/>
              <a:t>results</a:t>
            </a:r>
            <a:endParaRPr lang="en-US" dirty="0"/>
          </a:p>
          <a:p>
            <a:pPr lvl="0"/>
            <a:r>
              <a:rPr lang="da-DK" dirty="0" err="1"/>
              <a:t>Microbiology</a:t>
            </a:r>
            <a:r>
              <a:rPr lang="da-DK" dirty="0"/>
              <a:t> tests</a:t>
            </a:r>
            <a:endParaRPr lang="en-US" dirty="0"/>
          </a:p>
          <a:p>
            <a:r>
              <a:rPr lang="da-DK" dirty="0"/>
              <a:t> </a:t>
            </a:r>
            <a:endParaRPr lang="en-US" dirty="0"/>
          </a:p>
          <a:p>
            <a:r>
              <a:rPr lang="da-DK" b="1" dirty="0" err="1"/>
              <a:t>Tumour</a:t>
            </a:r>
            <a:r>
              <a:rPr lang="da-DK" b="1" dirty="0"/>
              <a:t> </a:t>
            </a:r>
            <a:r>
              <a:rPr lang="da-DK" b="1" dirty="0" err="1"/>
              <a:t>biopsy</a:t>
            </a:r>
            <a:r>
              <a:rPr lang="da-DK" b="1" dirty="0"/>
              <a:t> and </a:t>
            </a:r>
            <a:r>
              <a:rPr lang="da-DK" b="1" dirty="0" err="1"/>
              <a:t>tumour</a:t>
            </a:r>
            <a:r>
              <a:rPr lang="da-DK" b="1" dirty="0"/>
              <a:t> </a:t>
            </a:r>
            <a:r>
              <a:rPr lang="da-DK" b="1" dirty="0" err="1"/>
              <a:t>staging</a:t>
            </a:r>
            <a:endParaRPr lang="en-US" dirty="0"/>
          </a:p>
          <a:p>
            <a:pPr hangingPunct="0"/>
            <a:r>
              <a:rPr lang="da-DK" dirty="0"/>
              <a:t> </a:t>
            </a:r>
            <a:endParaRPr lang="en-US" dirty="0"/>
          </a:p>
          <a:p>
            <a:pPr hangingPunct="0"/>
            <a:r>
              <a:rPr lang="da-DK" b="1" dirty="0" err="1"/>
              <a:t>Diseases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75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457200" y="2171700"/>
            <a:ext cx="51435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n-US" b="1" dirty="0" err="1"/>
              <a:t>Tumours</a:t>
            </a:r>
            <a:r>
              <a:rPr lang="en-US" b="1" dirty="0"/>
              <a:t> of the nose and paranasal sinuses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da-DK" b="1" dirty="0"/>
              <a:t>Benign </a:t>
            </a:r>
            <a:r>
              <a:rPr lang="da-DK" b="1" dirty="0" err="1"/>
              <a:t>tumours</a:t>
            </a:r>
            <a:endParaRPr lang="en-US" dirty="0"/>
          </a:p>
          <a:p>
            <a:pPr lvl="0"/>
            <a:r>
              <a:rPr lang="da-DK" dirty="0" err="1"/>
              <a:t>Inverted</a:t>
            </a:r>
            <a:r>
              <a:rPr lang="da-DK" dirty="0"/>
              <a:t> </a:t>
            </a:r>
            <a:r>
              <a:rPr lang="da-DK" dirty="0" err="1"/>
              <a:t>Papilloma</a:t>
            </a:r>
            <a:endParaRPr lang="en-US" dirty="0"/>
          </a:p>
          <a:p>
            <a:pPr lvl="0"/>
            <a:r>
              <a:rPr lang="da-DK" dirty="0" err="1"/>
              <a:t>Adenoma</a:t>
            </a:r>
            <a:r>
              <a:rPr lang="da-DK" dirty="0"/>
              <a:t> </a:t>
            </a:r>
            <a:endParaRPr lang="en-US" dirty="0"/>
          </a:p>
          <a:p>
            <a:pPr lvl="0"/>
            <a:r>
              <a:rPr lang="da-DK" dirty="0"/>
              <a:t>Mixed tumor</a:t>
            </a:r>
            <a:endParaRPr lang="en-US" dirty="0"/>
          </a:p>
          <a:p>
            <a:pPr lvl="0"/>
            <a:r>
              <a:rPr lang="da-DK" dirty="0" err="1"/>
              <a:t>Angiofibroma</a:t>
            </a:r>
            <a:endParaRPr lang="en-US" dirty="0"/>
          </a:p>
          <a:p>
            <a:pPr lvl="0"/>
            <a:r>
              <a:rPr lang="da-DK" dirty="0" err="1"/>
              <a:t>Neurofibroma</a:t>
            </a:r>
            <a:endParaRPr lang="en-US" dirty="0"/>
          </a:p>
          <a:p>
            <a:pPr lvl="0"/>
            <a:r>
              <a:rPr lang="da-DK" dirty="0" err="1"/>
              <a:t>Nevus</a:t>
            </a:r>
            <a:endParaRPr lang="en-US" dirty="0"/>
          </a:p>
          <a:p>
            <a:pPr lvl="0"/>
            <a:r>
              <a:rPr lang="da-DK" dirty="0" err="1"/>
              <a:t>Chondroma</a:t>
            </a:r>
            <a:endParaRPr lang="en-US" dirty="0"/>
          </a:p>
          <a:p>
            <a:pPr lvl="0"/>
            <a:r>
              <a:rPr lang="da-DK" dirty="0" err="1"/>
              <a:t>Meningeoma</a:t>
            </a:r>
            <a:endParaRPr lang="en-US" dirty="0"/>
          </a:p>
          <a:p>
            <a:pPr lvl="0"/>
            <a:r>
              <a:rPr lang="da-DK" dirty="0" err="1"/>
              <a:t>Osteoma</a:t>
            </a:r>
            <a:endParaRPr lang="en-US" dirty="0"/>
          </a:p>
          <a:p>
            <a:pPr lvl="0"/>
            <a:r>
              <a:rPr lang="da-DK" dirty="0" err="1"/>
              <a:t>Fibrous</a:t>
            </a:r>
            <a:r>
              <a:rPr lang="da-DK" dirty="0"/>
              <a:t> </a:t>
            </a:r>
            <a:r>
              <a:rPr lang="da-DK" dirty="0" err="1"/>
              <a:t>dysplasia</a:t>
            </a:r>
            <a:endParaRPr lang="en-US" dirty="0"/>
          </a:p>
        </p:txBody>
      </p:sp>
      <p:sp>
        <p:nvSpPr>
          <p:cNvPr id="3" name="Rektangel 2"/>
          <p:cNvSpPr/>
          <p:nvPr/>
        </p:nvSpPr>
        <p:spPr>
          <a:xfrm>
            <a:off x="5101935" y="2545772"/>
            <a:ext cx="58293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/>
              <a:t> </a:t>
            </a:r>
            <a:endParaRPr lang="en-US" dirty="0"/>
          </a:p>
          <a:p>
            <a:r>
              <a:rPr lang="da-DK" b="1" u="sng" dirty="0" err="1"/>
              <a:t>Malignant</a:t>
            </a:r>
            <a:r>
              <a:rPr lang="da-DK" b="1" u="sng" dirty="0"/>
              <a:t> </a:t>
            </a:r>
            <a:r>
              <a:rPr lang="da-DK" b="1" u="sng" dirty="0" err="1"/>
              <a:t>tumours</a:t>
            </a:r>
            <a:endParaRPr lang="en-US" dirty="0"/>
          </a:p>
          <a:p>
            <a:pPr lvl="0"/>
            <a:r>
              <a:rPr lang="da-DK" u="sng" dirty="0" err="1"/>
              <a:t>Squamous</a:t>
            </a:r>
            <a:r>
              <a:rPr lang="da-DK" u="sng" dirty="0"/>
              <a:t> </a:t>
            </a:r>
            <a:r>
              <a:rPr lang="da-DK" u="sng" dirty="0" err="1"/>
              <a:t>cell</a:t>
            </a:r>
            <a:r>
              <a:rPr lang="da-DK" u="sng" dirty="0"/>
              <a:t> </a:t>
            </a:r>
            <a:r>
              <a:rPr lang="da-DK" u="sng" dirty="0" err="1"/>
              <a:t>carcinoma</a:t>
            </a:r>
            <a:endParaRPr lang="en-US" dirty="0"/>
          </a:p>
          <a:p>
            <a:pPr lvl="0"/>
            <a:r>
              <a:rPr lang="da-DK" u="sng" dirty="0" err="1"/>
              <a:t>Adenocarcinoma</a:t>
            </a:r>
            <a:endParaRPr lang="en-US" dirty="0"/>
          </a:p>
          <a:p>
            <a:pPr lvl="0"/>
            <a:r>
              <a:rPr lang="da-DK" u="sng" dirty="0" err="1"/>
              <a:t>Minor</a:t>
            </a:r>
            <a:r>
              <a:rPr lang="da-DK" u="sng" dirty="0"/>
              <a:t> </a:t>
            </a:r>
            <a:r>
              <a:rPr lang="da-DK" u="sng" dirty="0" err="1"/>
              <a:t>salivary</a:t>
            </a:r>
            <a:r>
              <a:rPr lang="da-DK" u="sng" dirty="0"/>
              <a:t> </a:t>
            </a:r>
            <a:r>
              <a:rPr lang="da-DK" u="sng" dirty="0" err="1"/>
              <a:t>gland</a:t>
            </a:r>
            <a:r>
              <a:rPr lang="da-DK" u="sng" dirty="0"/>
              <a:t> cancer</a:t>
            </a:r>
            <a:endParaRPr lang="en-US" dirty="0"/>
          </a:p>
          <a:p>
            <a:pPr lvl="0"/>
            <a:r>
              <a:rPr lang="da-DK" u="sng" dirty="0" err="1"/>
              <a:t>Undifferentiated</a:t>
            </a:r>
            <a:r>
              <a:rPr lang="da-DK" u="sng" dirty="0"/>
              <a:t> </a:t>
            </a:r>
            <a:r>
              <a:rPr lang="da-DK" u="sng" dirty="0" err="1"/>
              <a:t>carcinoma</a:t>
            </a:r>
            <a:endParaRPr lang="en-US" dirty="0"/>
          </a:p>
          <a:p>
            <a:pPr lvl="0"/>
            <a:r>
              <a:rPr lang="da-DK" u="sng" dirty="0" err="1"/>
              <a:t>Malignant</a:t>
            </a:r>
            <a:r>
              <a:rPr lang="da-DK" u="sng" dirty="0"/>
              <a:t> </a:t>
            </a:r>
            <a:r>
              <a:rPr lang="da-DK" u="sng" dirty="0" err="1"/>
              <a:t>melanoma</a:t>
            </a:r>
            <a:endParaRPr lang="en-US" dirty="0"/>
          </a:p>
          <a:p>
            <a:pPr lvl="0"/>
            <a:r>
              <a:rPr lang="da-DK" u="sng" dirty="0" err="1"/>
              <a:t>Olfactory</a:t>
            </a:r>
            <a:r>
              <a:rPr lang="da-DK" u="sng" dirty="0"/>
              <a:t> </a:t>
            </a:r>
            <a:r>
              <a:rPr lang="da-DK" u="sng" dirty="0" err="1"/>
              <a:t>neuroblastoma</a:t>
            </a:r>
            <a:endParaRPr lang="en-US" dirty="0"/>
          </a:p>
          <a:p>
            <a:pPr lvl="0"/>
            <a:r>
              <a:rPr lang="da-DK" u="sng" dirty="0" err="1"/>
              <a:t>Lymphomas</a:t>
            </a:r>
            <a:endParaRPr lang="en-US" dirty="0"/>
          </a:p>
          <a:p>
            <a:pPr lvl="0"/>
            <a:r>
              <a:rPr lang="en-US" u="sng" dirty="0"/>
              <a:t>Sarcomas, (Ewing’s sarcoma, </a:t>
            </a:r>
            <a:r>
              <a:rPr lang="en-US" u="sng" dirty="0" err="1"/>
              <a:t>fibrosarcoma</a:t>
            </a:r>
            <a:r>
              <a:rPr lang="en-US" u="sng" dirty="0"/>
              <a:t>, </a:t>
            </a:r>
            <a:r>
              <a:rPr lang="en-US" u="sng" dirty="0" err="1"/>
              <a:t>angiosarcoma</a:t>
            </a:r>
            <a:r>
              <a:rPr lang="en-US" u="sng" dirty="0"/>
              <a:t>, osteogenic sarcoma)</a:t>
            </a:r>
            <a:endParaRPr lang="en-US" dirty="0"/>
          </a:p>
          <a:p>
            <a:pPr lvl="0"/>
            <a:r>
              <a:rPr lang="da-DK" dirty="0" err="1"/>
              <a:t>Odontogenic</a:t>
            </a:r>
            <a:r>
              <a:rPr lang="da-DK" dirty="0"/>
              <a:t> tumors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42900" y="145473"/>
            <a:ext cx="1110788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n-US" b="1" dirty="0"/>
              <a:t>Surgery of the nose and paranasal sinuses</a:t>
            </a:r>
            <a:endParaRPr lang="en-US" dirty="0"/>
          </a:p>
          <a:p>
            <a:pPr hangingPunct="0"/>
            <a:r>
              <a:rPr lang="en-US" dirty="0"/>
              <a:t> </a:t>
            </a:r>
          </a:p>
          <a:p>
            <a:pPr lvl="0"/>
            <a:r>
              <a:rPr lang="en-GB" dirty="0"/>
              <a:t>Sinus endoscopy and video endoscopy						</a:t>
            </a:r>
            <a:r>
              <a:rPr lang="en-GB" i="1" dirty="0"/>
              <a:t>(</a:t>
            </a:r>
            <a:r>
              <a:rPr lang="en-GB" i="1" dirty="0" err="1"/>
              <a:t>i</a:t>
            </a:r>
            <a:r>
              <a:rPr lang="en-GB" i="1" dirty="0"/>
              <a:t>)</a:t>
            </a:r>
            <a:endParaRPr lang="en-US" dirty="0"/>
          </a:p>
          <a:p>
            <a:pPr lvl="0"/>
            <a:r>
              <a:rPr lang="en-US" dirty="0"/>
              <a:t>Management and use of navigation systems					</a:t>
            </a:r>
            <a:r>
              <a:rPr lang="en-GB" i="1" dirty="0"/>
              <a:t>(s)</a:t>
            </a:r>
            <a:endParaRPr lang="en-US" dirty="0"/>
          </a:p>
          <a:p>
            <a:pPr lvl="0"/>
            <a:r>
              <a:rPr lang="en-GB" dirty="0"/>
              <a:t>Endoscopic </a:t>
            </a:r>
            <a:r>
              <a:rPr lang="en-GB" dirty="0" err="1"/>
              <a:t>antrostomy</a:t>
            </a:r>
            <a:r>
              <a:rPr lang="en-GB" dirty="0"/>
              <a:t>								</a:t>
            </a:r>
            <a:r>
              <a:rPr lang="en-GB" dirty="0" smtClean="0"/>
              <a:t>               </a:t>
            </a:r>
            <a:r>
              <a:rPr lang="en-GB" i="1" dirty="0" smtClean="0"/>
              <a:t>(</a:t>
            </a:r>
            <a:r>
              <a:rPr lang="en-GB" i="1" dirty="0" err="1"/>
              <a:t>i</a:t>
            </a:r>
            <a:r>
              <a:rPr lang="en-GB" i="1" dirty="0"/>
              <a:t>)</a:t>
            </a:r>
            <a:endParaRPr lang="en-US" dirty="0"/>
          </a:p>
          <a:p>
            <a:pPr lvl="0"/>
            <a:r>
              <a:rPr lang="en-GB" dirty="0"/>
              <a:t>External frontal sinus surgery							</a:t>
            </a:r>
            <a:r>
              <a:rPr lang="en-GB" dirty="0" smtClean="0"/>
              <a:t>               </a:t>
            </a:r>
            <a:r>
              <a:rPr lang="en-GB" i="1" dirty="0" smtClean="0"/>
              <a:t>(</a:t>
            </a:r>
            <a:r>
              <a:rPr lang="en-GB" i="1" dirty="0"/>
              <a:t>s)</a:t>
            </a:r>
            <a:endParaRPr lang="en-US" dirty="0"/>
          </a:p>
          <a:p>
            <a:pPr lvl="0"/>
            <a:r>
              <a:rPr lang="en-GB" dirty="0"/>
              <a:t>External </a:t>
            </a:r>
            <a:r>
              <a:rPr lang="en-GB" dirty="0" err="1"/>
              <a:t>ethmoidectomy</a:t>
            </a:r>
            <a:r>
              <a:rPr lang="en-GB" dirty="0"/>
              <a:t>								</a:t>
            </a:r>
            <a:r>
              <a:rPr lang="en-GB" dirty="0" smtClean="0"/>
              <a:t>               </a:t>
            </a:r>
            <a:r>
              <a:rPr lang="en-GB" i="1" dirty="0" smtClean="0"/>
              <a:t>(</a:t>
            </a:r>
            <a:r>
              <a:rPr lang="en-GB" i="1" dirty="0"/>
              <a:t>s)</a:t>
            </a:r>
            <a:endParaRPr lang="en-US" dirty="0"/>
          </a:p>
          <a:p>
            <a:pPr lvl="0"/>
            <a:r>
              <a:rPr lang="en-GB" dirty="0"/>
              <a:t>External maxillary sinus surgery (</a:t>
            </a:r>
            <a:r>
              <a:rPr lang="en-GB" dirty="0" err="1"/>
              <a:t>Caldwel</a:t>
            </a:r>
            <a:r>
              <a:rPr lang="en-GB" dirty="0"/>
              <a:t>-Luc</a:t>
            </a:r>
            <a:r>
              <a:rPr lang="en-GB"/>
              <a:t>, </a:t>
            </a:r>
            <a:r>
              <a:rPr lang="en-GB" smtClean="0"/>
              <a:t>trephination</a:t>
            </a:r>
            <a:r>
              <a:rPr lang="en-GB" dirty="0"/>
              <a:t>) 	</a:t>
            </a:r>
            <a:r>
              <a:rPr lang="en-GB" dirty="0" smtClean="0"/>
              <a:t> (</a:t>
            </a:r>
            <a:r>
              <a:rPr lang="en-GB" i="1" dirty="0" smtClean="0"/>
              <a:t>i</a:t>
            </a:r>
            <a:r>
              <a:rPr lang="en-GB" i="1" dirty="0"/>
              <a:t>)</a:t>
            </a:r>
            <a:endParaRPr lang="en-US" dirty="0"/>
          </a:p>
          <a:p>
            <a:pPr lvl="0"/>
            <a:r>
              <a:rPr lang="en-GB" dirty="0" err="1"/>
              <a:t>Endonasal</a:t>
            </a:r>
            <a:r>
              <a:rPr lang="en-GB" dirty="0"/>
              <a:t> </a:t>
            </a:r>
            <a:r>
              <a:rPr lang="en-GB" dirty="0" err="1"/>
              <a:t>ethmoidectomy</a:t>
            </a:r>
            <a:r>
              <a:rPr lang="en-GB" dirty="0"/>
              <a:t> (endoscopic, microscopic)		</a:t>
            </a:r>
            <a:r>
              <a:rPr lang="en-GB" dirty="0" smtClean="0"/>
              <a:t> </a:t>
            </a:r>
            <a:r>
              <a:rPr lang="en-GB" i="1" dirty="0" smtClean="0"/>
              <a:t>(</a:t>
            </a:r>
            <a:r>
              <a:rPr lang="en-GB" i="1" dirty="0" err="1"/>
              <a:t>i</a:t>
            </a:r>
            <a:r>
              <a:rPr lang="en-GB" i="1" dirty="0"/>
              <a:t>)</a:t>
            </a:r>
            <a:endParaRPr lang="en-US" dirty="0"/>
          </a:p>
          <a:p>
            <a:pPr lvl="0"/>
            <a:r>
              <a:rPr lang="en-GB" dirty="0" err="1"/>
              <a:t>Endonasal</a:t>
            </a:r>
            <a:r>
              <a:rPr lang="en-GB" dirty="0"/>
              <a:t> frontal sinus surgery 							</a:t>
            </a:r>
            <a:r>
              <a:rPr lang="en-GB" dirty="0" smtClean="0"/>
              <a:t>        </a:t>
            </a:r>
            <a:r>
              <a:rPr lang="en-GB" i="1" dirty="0" smtClean="0"/>
              <a:t>(</a:t>
            </a:r>
            <a:r>
              <a:rPr lang="en-GB" i="1" dirty="0"/>
              <a:t>s)</a:t>
            </a:r>
            <a:endParaRPr lang="en-US" dirty="0"/>
          </a:p>
          <a:p>
            <a:pPr lvl="0"/>
            <a:r>
              <a:rPr lang="en-GB" dirty="0" err="1"/>
              <a:t>Endonasal</a:t>
            </a:r>
            <a:r>
              <a:rPr lang="en-GB" dirty="0"/>
              <a:t> sphenoid sinus surgery 						</a:t>
            </a:r>
            <a:r>
              <a:rPr lang="en-GB" dirty="0" smtClean="0"/>
              <a:t>        </a:t>
            </a:r>
            <a:r>
              <a:rPr lang="en-GB" i="1" dirty="0" smtClean="0"/>
              <a:t>(</a:t>
            </a:r>
            <a:r>
              <a:rPr lang="en-GB" i="1" dirty="0"/>
              <a:t>s)</a:t>
            </a:r>
            <a:endParaRPr lang="en-US" dirty="0"/>
          </a:p>
          <a:p>
            <a:pPr lvl="0"/>
            <a:r>
              <a:rPr lang="en-GB" dirty="0" err="1"/>
              <a:t>Endonasal</a:t>
            </a:r>
            <a:r>
              <a:rPr lang="en-GB" dirty="0"/>
              <a:t> </a:t>
            </a:r>
            <a:r>
              <a:rPr lang="en-GB" dirty="0" err="1"/>
              <a:t>maxillar</a:t>
            </a:r>
            <a:r>
              <a:rPr lang="en-GB" dirty="0"/>
              <a:t> sinus surgery 						</a:t>
            </a:r>
            <a:r>
              <a:rPr lang="en-GB" dirty="0" smtClean="0"/>
              <a:t>               </a:t>
            </a:r>
            <a:r>
              <a:rPr lang="en-GB" i="1" dirty="0" smtClean="0"/>
              <a:t>(</a:t>
            </a:r>
            <a:r>
              <a:rPr lang="en-GB" i="1" dirty="0" err="1"/>
              <a:t>i</a:t>
            </a:r>
            <a:r>
              <a:rPr lang="en-GB" i="1" dirty="0"/>
              <a:t>)</a:t>
            </a:r>
            <a:endParaRPr lang="en-US" dirty="0"/>
          </a:p>
          <a:p>
            <a:pPr lvl="0"/>
            <a:r>
              <a:rPr lang="en-GB" dirty="0"/>
              <a:t>Closure of </a:t>
            </a:r>
            <a:r>
              <a:rPr lang="en-GB" dirty="0" err="1"/>
              <a:t>oro</a:t>
            </a:r>
            <a:r>
              <a:rPr lang="en-GB" dirty="0"/>
              <a:t>-antral fistula							</a:t>
            </a:r>
            <a:r>
              <a:rPr lang="en-GB" dirty="0" smtClean="0"/>
              <a:t>               </a:t>
            </a:r>
            <a:r>
              <a:rPr lang="en-GB" i="1" dirty="0" smtClean="0"/>
              <a:t>(</a:t>
            </a:r>
            <a:r>
              <a:rPr lang="en-GB" i="1" dirty="0" err="1"/>
              <a:t>i</a:t>
            </a:r>
            <a:r>
              <a:rPr lang="en-GB" i="1" dirty="0"/>
              <a:t>)</a:t>
            </a:r>
            <a:endParaRPr lang="en-US" dirty="0"/>
          </a:p>
          <a:p>
            <a:pPr lvl="0"/>
            <a:r>
              <a:rPr lang="en-GB" dirty="0"/>
              <a:t>Turbinate surgery (</a:t>
            </a:r>
            <a:r>
              <a:rPr lang="en-GB" dirty="0" err="1"/>
              <a:t>coblation</a:t>
            </a:r>
            <a:r>
              <a:rPr lang="en-GB" dirty="0"/>
              <a:t>, RFA, </a:t>
            </a:r>
            <a:r>
              <a:rPr lang="en-GB" dirty="0" err="1"/>
              <a:t>conchotomy</a:t>
            </a:r>
            <a:r>
              <a:rPr lang="en-GB" dirty="0"/>
              <a:t>)				</a:t>
            </a:r>
            <a:r>
              <a:rPr lang="en-GB" i="1" dirty="0"/>
              <a:t>(</a:t>
            </a:r>
            <a:r>
              <a:rPr lang="en-GB" i="1" dirty="0" err="1"/>
              <a:t>i</a:t>
            </a:r>
            <a:r>
              <a:rPr lang="en-GB" i="1" dirty="0"/>
              <a:t>)</a:t>
            </a:r>
            <a:endParaRPr lang="en-US" dirty="0"/>
          </a:p>
          <a:p>
            <a:pPr lvl="0"/>
            <a:r>
              <a:rPr lang="en-GB" dirty="0"/>
              <a:t>Orbital decompression procedures						</a:t>
            </a:r>
            <a:r>
              <a:rPr lang="en-GB" i="1" dirty="0"/>
              <a:t>(adv.)</a:t>
            </a:r>
            <a:endParaRPr lang="en-US" dirty="0"/>
          </a:p>
          <a:p>
            <a:pPr lvl="0"/>
            <a:r>
              <a:rPr lang="en-GB" dirty="0" err="1"/>
              <a:t>Dacryo</a:t>
            </a:r>
            <a:r>
              <a:rPr lang="en-GB" dirty="0"/>
              <a:t>-cysto-</a:t>
            </a:r>
            <a:r>
              <a:rPr lang="en-GB" dirty="0" err="1"/>
              <a:t>rhinostomy</a:t>
            </a:r>
            <a:r>
              <a:rPr lang="en-GB" dirty="0"/>
              <a:t> 								</a:t>
            </a:r>
            <a:r>
              <a:rPr lang="en-GB" i="1" dirty="0"/>
              <a:t>(adv.)</a:t>
            </a:r>
            <a:endParaRPr lang="en-US" dirty="0"/>
          </a:p>
          <a:p>
            <a:pPr lvl="0"/>
            <a:r>
              <a:rPr lang="en-GB" dirty="0"/>
              <a:t>Ligation of maxillary or ethmoidal artery						</a:t>
            </a:r>
            <a:r>
              <a:rPr lang="en-GB" i="1" dirty="0"/>
              <a:t>(s)</a:t>
            </a:r>
            <a:endParaRPr lang="en-US" dirty="0"/>
          </a:p>
          <a:p>
            <a:pPr lvl="0"/>
            <a:r>
              <a:rPr lang="en-GB" dirty="0"/>
              <a:t>Endoscopic ligation of sphenopalatine artery					</a:t>
            </a:r>
            <a:r>
              <a:rPr lang="en-GB" i="1" dirty="0"/>
              <a:t>(s)</a:t>
            </a:r>
            <a:endParaRPr lang="en-US" dirty="0"/>
          </a:p>
          <a:p>
            <a:pPr lvl="0"/>
            <a:r>
              <a:rPr lang="en-GB" dirty="0"/>
              <a:t>FESS including endoscopic anterior and posterior </a:t>
            </a:r>
            <a:r>
              <a:rPr lang="en-GB" dirty="0" err="1"/>
              <a:t>ethmoidectomy</a:t>
            </a:r>
            <a:r>
              <a:rPr lang="en-GB" dirty="0"/>
              <a:t>,		</a:t>
            </a:r>
            <a:r>
              <a:rPr lang="en-GB" i="1" dirty="0"/>
              <a:t>(</a:t>
            </a:r>
            <a:r>
              <a:rPr lang="en-GB" i="1" dirty="0" err="1"/>
              <a:t>i</a:t>
            </a:r>
            <a:r>
              <a:rPr lang="en-GB" i="1" dirty="0"/>
              <a:t>)</a:t>
            </a:r>
            <a:endParaRPr lang="en-US" dirty="0"/>
          </a:p>
          <a:p>
            <a:pPr lvl="0"/>
            <a:r>
              <a:rPr lang="en-GB" dirty="0"/>
              <a:t>Frontal and sphenoid sinus surgery 						</a:t>
            </a:r>
            <a:r>
              <a:rPr lang="en-GB" dirty="0" smtClean="0"/>
              <a:t>       </a:t>
            </a:r>
            <a:r>
              <a:rPr lang="en-GB" i="1" dirty="0" smtClean="0"/>
              <a:t>(</a:t>
            </a:r>
            <a:r>
              <a:rPr lang="en-GB" i="1" dirty="0"/>
              <a:t>s)</a:t>
            </a:r>
            <a:endParaRPr lang="en-US" dirty="0"/>
          </a:p>
          <a:p>
            <a:pPr lvl="0"/>
            <a:r>
              <a:rPr lang="en-GB" dirty="0"/>
              <a:t>Management of CSF leak								</a:t>
            </a:r>
            <a:r>
              <a:rPr lang="en-GB" dirty="0" smtClean="0"/>
              <a:t>   </a:t>
            </a:r>
            <a:r>
              <a:rPr lang="en-GB" i="1" dirty="0" smtClean="0"/>
              <a:t>(</a:t>
            </a:r>
            <a:r>
              <a:rPr lang="en-GB" i="1" dirty="0" err="1"/>
              <a:t>adv</a:t>
            </a:r>
            <a:r>
              <a:rPr lang="en-GB" i="1" dirty="0"/>
              <a:t>)</a:t>
            </a:r>
            <a:endParaRPr lang="en-US" dirty="0"/>
          </a:p>
          <a:p>
            <a:pPr lvl="0"/>
            <a:r>
              <a:rPr lang="en-GB" dirty="0"/>
              <a:t>Functional nasal surgery (nasal valve, tip support, aging of the nose)	</a:t>
            </a:r>
            <a:r>
              <a:rPr lang="en-GB" i="1" dirty="0"/>
              <a:t>(s)</a:t>
            </a:r>
            <a:endParaRPr lang="en-US" dirty="0"/>
          </a:p>
          <a:p>
            <a:r>
              <a:rPr lang="en-GB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20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63682" y="1246909"/>
            <a:ext cx="896735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Tumour surgery</a:t>
            </a:r>
            <a:endParaRPr lang="en-US" dirty="0"/>
          </a:p>
          <a:p>
            <a:r>
              <a:rPr lang="en-GB" b="1" dirty="0"/>
              <a:t> </a:t>
            </a:r>
            <a:endParaRPr lang="en-US" dirty="0"/>
          </a:p>
          <a:p>
            <a:pPr lvl="0"/>
            <a:r>
              <a:rPr lang="en-GB" dirty="0" err="1"/>
              <a:t>maxillectomy</a:t>
            </a:r>
            <a:r>
              <a:rPr lang="en-GB" dirty="0"/>
              <a:t> (partial, total)							</a:t>
            </a:r>
            <a:r>
              <a:rPr lang="en-GB" i="1" dirty="0"/>
              <a:t>(</a:t>
            </a:r>
            <a:r>
              <a:rPr lang="en-GB" i="1" dirty="0" err="1"/>
              <a:t>adv</a:t>
            </a:r>
            <a:r>
              <a:rPr lang="en-GB" i="1" dirty="0"/>
              <a:t>)</a:t>
            </a:r>
            <a:endParaRPr lang="en-US" dirty="0"/>
          </a:p>
          <a:p>
            <a:pPr lvl="0"/>
            <a:r>
              <a:rPr lang="en-GB" dirty="0"/>
              <a:t>lateral </a:t>
            </a:r>
            <a:r>
              <a:rPr lang="en-GB" dirty="0" err="1"/>
              <a:t>rhinotomy</a:t>
            </a:r>
            <a:r>
              <a:rPr lang="en-GB" dirty="0"/>
              <a:t>									</a:t>
            </a:r>
            <a:r>
              <a:rPr lang="en-GB" i="1" dirty="0"/>
              <a:t>(s)</a:t>
            </a:r>
            <a:endParaRPr lang="en-US" dirty="0"/>
          </a:p>
          <a:p>
            <a:pPr lvl="0"/>
            <a:r>
              <a:rPr lang="en-GB" dirty="0" err="1"/>
              <a:t>midfacial</a:t>
            </a:r>
            <a:r>
              <a:rPr lang="en-GB" dirty="0"/>
              <a:t> </a:t>
            </a:r>
            <a:r>
              <a:rPr lang="en-GB" dirty="0" err="1"/>
              <a:t>degloving</a:t>
            </a:r>
            <a:r>
              <a:rPr lang="en-GB" dirty="0"/>
              <a:t>									</a:t>
            </a:r>
            <a:r>
              <a:rPr lang="en-GB" i="1" dirty="0"/>
              <a:t>(</a:t>
            </a:r>
            <a:r>
              <a:rPr lang="en-GB" i="1" dirty="0" err="1"/>
              <a:t>adv</a:t>
            </a:r>
            <a:r>
              <a:rPr lang="en-GB" i="1" dirty="0"/>
              <a:t>)</a:t>
            </a:r>
            <a:endParaRPr lang="en-US" dirty="0"/>
          </a:p>
          <a:p>
            <a:pPr lvl="0"/>
            <a:r>
              <a:rPr lang="en-GB" dirty="0"/>
              <a:t>combined approach to the anterior skull base (use of navigation system)	</a:t>
            </a:r>
            <a:r>
              <a:rPr lang="en-GB" i="1" dirty="0"/>
              <a:t>(</a:t>
            </a:r>
            <a:r>
              <a:rPr lang="en-GB" i="1" dirty="0" err="1"/>
              <a:t>adv</a:t>
            </a:r>
            <a:r>
              <a:rPr lang="en-GB" i="1" dirty="0"/>
              <a:t>)</a:t>
            </a:r>
            <a:endParaRPr lang="en-US" dirty="0"/>
          </a:p>
          <a:p>
            <a:pPr lvl="0"/>
            <a:r>
              <a:rPr lang="en-GB" dirty="0" err="1"/>
              <a:t>orbitotomy</a:t>
            </a:r>
            <a:r>
              <a:rPr lang="en-GB" dirty="0"/>
              <a:t>										</a:t>
            </a:r>
            <a:r>
              <a:rPr lang="en-GB" i="1" dirty="0"/>
              <a:t>(</a:t>
            </a:r>
            <a:r>
              <a:rPr lang="en-GB" i="1" dirty="0" err="1"/>
              <a:t>adv</a:t>
            </a:r>
            <a:r>
              <a:rPr lang="en-GB" i="1" dirty="0"/>
              <a:t>)</a:t>
            </a:r>
            <a:endParaRPr lang="en-US" dirty="0"/>
          </a:p>
          <a:p>
            <a:pPr lvl="0"/>
            <a:r>
              <a:rPr lang="en-GB" dirty="0" err="1"/>
              <a:t>exenteration</a:t>
            </a:r>
            <a:r>
              <a:rPr lang="en-GB" dirty="0"/>
              <a:t> of orbit								</a:t>
            </a:r>
            <a:r>
              <a:rPr lang="en-GB" i="1" dirty="0"/>
              <a:t>(</a:t>
            </a:r>
            <a:r>
              <a:rPr lang="en-GB" i="1" dirty="0" err="1"/>
              <a:t>adv</a:t>
            </a:r>
            <a:r>
              <a:rPr lang="en-GB" i="1" dirty="0"/>
              <a:t>)</a:t>
            </a:r>
            <a:endParaRPr lang="en-US" dirty="0"/>
          </a:p>
          <a:p>
            <a:pPr lvl="0"/>
            <a:r>
              <a:rPr lang="en-GB" dirty="0"/>
              <a:t>surgery of the anterior skull base (including </a:t>
            </a:r>
            <a:r>
              <a:rPr lang="en-GB" dirty="0" err="1"/>
              <a:t>ostoplastic</a:t>
            </a:r>
            <a:r>
              <a:rPr lang="en-GB" dirty="0"/>
              <a:t> flap, dura </a:t>
            </a:r>
            <a:r>
              <a:rPr lang="en-GB" dirty="0" err="1"/>
              <a:t>plasty</a:t>
            </a:r>
            <a:r>
              <a:rPr lang="en-GB" dirty="0"/>
              <a:t> and related techniques)										</a:t>
            </a:r>
            <a:r>
              <a:rPr lang="en-GB" i="1" dirty="0"/>
              <a:t>(</a:t>
            </a:r>
            <a:r>
              <a:rPr lang="en-GB" i="1" dirty="0" err="1"/>
              <a:t>adv</a:t>
            </a:r>
            <a:r>
              <a:rPr lang="en-GB" i="1" dirty="0"/>
              <a:t>)</a:t>
            </a:r>
            <a:endParaRPr lang="en-US" dirty="0"/>
          </a:p>
          <a:p>
            <a:pPr lvl="0"/>
            <a:r>
              <a:rPr lang="en-GB" dirty="0"/>
              <a:t>revision paranasal sinuses operation						</a:t>
            </a:r>
            <a:r>
              <a:rPr lang="en-GB" i="1" dirty="0"/>
              <a:t>(s)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2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852055" y="1028343"/>
            <a:ext cx="794904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n-US" b="1" dirty="0"/>
              <a:t>Repair of injuries (traumatology)</a:t>
            </a:r>
            <a:endParaRPr lang="en-US" dirty="0"/>
          </a:p>
          <a:p>
            <a:pPr hangingPunct="0"/>
            <a:r>
              <a:rPr lang="en-US" dirty="0"/>
              <a:t> </a:t>
            </a:r>
          </a:p>
          <a:p>
            <a:pPr lvl="0"/>
            <a:r>
              <a:rPr lang="en-GB" dirty="0"/>
              <a:t>soft tissue injuries 									</a:t>
            </a:r>
            <a:r>
              <a:rPr lang="en-GB" i="1" dirty="0"/>
              <a:t>(</a:t>
            </a:r>
            <a:r>
              <a:rPr lang="en-GB" i="1" dirty="0" err="1"/>
              <a:t>i</a:t>
            </a:r>
            <a:r>
              <a:rPr lang="en-GB" i="1" dirty="0"/>
              <a:t>)</a:t>
            </a:r>
            <a:endParaRPr lang="en-US" dirty="0"/>
          </a:p>
          <a:p>
            <a:pPr lvl="0"/>
            <a:r>
              <a:rPr lang="en-GB" dirty="0"/>
              <a:t>nasal fractures									</a:t>
            </a:r>
            <a:r>
              <a:rPr lang="en-GB" i="1" dirty="0"/>
              <a:t>(</a:t>
            </a:r>
            <a:r>
              <a:rPr lang="en-GB" i="1" dirty="0" err="1"/>
              <a:t>i</a:t>
            </a:r>
            <a:r>
              <a:rPr lang="en-GB" i="1" dirty="0"/>
              <a:t>)</a:t>
            </a:r>
            <a:endParaRPr lang="en-US" dirty="0"/>
          </a:p>
          <a:p>
            <a:pPr lvl="0"/>
            <a:r>
              <a:rPr lang="en-GB" dirty="0"/>
              <a:t>septal haematoma									</a:t>
            </a:r>
            <a:r>
              <a:rPr lang="en-GB" i="1" dirty="0"/>
              <a:t>(</a:t>
            </a:r>
            <a:r>
              <a:rPr lang="en-GB" i="1" dirty="0" err="1"/>
              <a:t>i</a:t>
            </a:r>
            <a:r>
              <a:rPr lang="en-GB" i="1" dirty="0"/>
              <a:t>)</a:t>
            </a:r>
            <a:endParaRPr lang="en-US" dirty="0"/>
          </a:p>
          <a:p>
            <a:pPr lvl="0"/>
            <a:r>
              <a:rPr lang="en-GB" dirty="0"/>
              <a:t>paranasal sinus fractures								</a:t>
            </a:r>
            <a:r>
              <a:rPr lang="en-GB" i="1" dirty="0"/>
              <a:t>(</a:t>
            </a:r>
            <a:r>
              <a:rPr lang="en-GB" i="1" dirty="0" err="1"/>
              <a:t>i</a:t>
            </a:r>
            <a:r>
              <a:rPr lang="en-GB" i="1" dirty="0"/>
              <a:t>)</a:t>
            </a:r>
            <a:endParaRPr lang="en-US" dirty="0"/>
          </a:p>
          <a:p>
            <a:pPr lvl="0"/>
            <a:r>
              <a:rPr lang="en-GB" dirty="0"/>
              <a:t>fractures of orbit including blow out fracture					</a:t>
            </a:r>
            <a:r>
              <a:rPr lang="en-GB" i="1" dirty="0"/>
              <a:t>(</a:t>
            </a:r>
            <a:r>
              <a:rPr lang="en-GB" i="1" dirty="0" err="1"/>
              <a:t>i</a:t>
            </a:r>
            <a:r>
              <a:rPr lang="en-GB" i="1" dirty="0"/>
              <a:t>)</a:t>
            </a:r>
            <a:endParaRPr lang="en-US" dirty="0"/>
          </a:p>
          <a:p>
            <a:pPr lvl="0"/>
            <a:r>
              <a:rPr lang="en-GB" dirty="0"/>
              <a:t>fractures of </a:t>
            </a:r>
            <a:r>
              <a:rPr lang="en-GB" dirty="0" err="1"/>
              <a:t>zygoma</a:t>
            </a:r>
            <a:r>
              <a:rPr lang="en-GB" dirty="0"/>
              <a:t>								</a:t>
            </a:r>
            <a:r>
              <a:rPr lang="en-GB" i="1" dirty="0"/>
              <a:t>(</a:t>
            </a:r>
            <a:r>
              <a:rPr lang="en-GB" i="1" dirty="0" err="1"/>
              <a:t>i</a:t>
            </a:r>
            <a:r>
              <a:rPr lang="en-GB" i="1" dirty="0"/>
              <a:t>)</a:t>
            </a:r>
            <a:endParaRPr lang="en-US" dirty="0"/>
          </a:p>
          <a:p>
            <a:pPr lvl="0"/>
            <a:r>
              <a:rPr lang="en-GB" dirty="0"/>
              <a:t>optic nerve decompression							</a:t>
            </a:r>
            <a:r>
              <a:rPr lang="en-GB" i="1" dirty="0"/>
              <a:t>(</a:t>
            </a:r>
            <a:r>
              <a:rPr lang="en-GB" i="1" dirty="0" err="1"/>
              <a:t>adv</a:t>
            </a:r>
            <a:r>
              <a:rPr lang="en-GB" i="1" dirty="0"/>
              <a:t>)</a:t>
            </a:r>
            <a:endParaRPr lang="en-US" dirty="0"/>
          </a:p>
          <a:p>
            <a:pPr lvl="0"/>
            <a:r>
              <a:rPr lang="en-GB" dirty="0"/>
              <a:t>reconstruction of the anterior skull base					</a:t>
            </a:r>
            <a:r>
              <a:rPr lang="en-GB" i="1" dirty="0"/>
              <a:t>(</a:t>
            </a:r>
            <a:r>
              <a:rPr lang="en-GB" i="1" dirty="0" err="1"/>
              <a:t>adv</a:t>
            </a:r>
            <a:r>
              <a:rPr lang="en-GB" i="1" dirty="0"/>
              <a:t>)</a:t>
            </a:r>
            <a:endParaRPr lang="en-US" dirty="0"/>
          </a:p>
          <a:p>
            <a:pPr hangingPunct="0"/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3816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018309" y="1028343"/>
            <a:ext cx="860367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n-US" b="1" dirty="0"/>
              <a:t>Additional therapy</a:t>
            </a:r>
            <a:endParaRPr lang="en-US" dirty="0"/>
          </a:p>
          <a:p>
            <a:pPr hangingPunct="0"/>
            <a:r>
              <a:rPr lang="en-US" dirty="0"/>
              <a:t> </a:t>
            </a:r>
          </a:p>
          <a:p>
            <a:pPr lvl="0"/>
            <a:r>
              <a:rPr lang="en-GB" dirty="0"/>
              <a:t>Non-surgical management of </a:t>
            </a:r>
            <a:r>
              <a:rPr lang="en-GB" dirty="0" err="1"/>
              <a:t>sino</a:t>
            </a:r>
            <a:r>
              <a:rPr lang="en-GB" dirty="0"/>
              <a:t>-nasal diseases (antimicrobial, antifungal, </a:t>
            </a:r>
            <a:r>
              <a:rPr lang="en-GB" dirty="0" err="1"/>
              <a:t>antiallergic</a:t>
            </a:r>
            <a:r>
              <a:rPr lang="en-GB" dirty="0"/>
              <a:t> etc.)</a:t>
            </a:r>
            <a:endParaRPr lang="en-US" dirty="0"/>
          </a:p>
          <a:p>
            <a:pPr lvl="0"/>
            <a:r>
              <a:rPr lang="en-GB" dirty="0"/>
              <a:t>Interdisciplinary management</a:t>
            </a:r>
            <a:endParaRPr lang="en-US" dirty="0"/>
          </a:p>
          <a:p>
            <a:pPr lvl="0"/>
            <a:r>
              <a:rPr lang="en-GB" dirty="0"/>
              <a:t>Anaphylaxis reaction therapy</a:t>
            </a:r>
            <a:endParaRPr lang="en-US" dirty="0"/>
          </a:p>
          <a:p>
            <a:pPr lvl="0"/>
            <a:r>
              <a:rPr lang="en-GB" dirty="0"/>
              <a:t>Non-surgical treatment of sleep apnoea</a:t>
            </a:r>
            <a:endParaRPr lang="en-US" dirty="0"/>
          </a:p>
          <a:p>
            <a:pPr lvl="0"/>
            <a:r>
              <a:rPr lang="en-GB" dirty="0"/>
              <a:t>Post-operative care</a:t>
            </a:r>
            <a:endParaRPr lang="en-US" dirty="0"/>
          </a:p>
          <a:p>
            <a:pPr hangingPunct="0"/>
            <a:r>
              <a:rPr lang="en-US" b="1" dirty="0"/>
              <a:t> </a:t>
            </a:r>
            <a:endParaRPr lang="en-US" dirty="0"/>
          </a:p>
          <a:p>
            <a:pPr hangingPunct="0"/>
            <a:r>
              <a:rPr lang="en-US" b="1" dirty="0"/>
              <a:t>Surgical complications</a:t>
            </a:r>
            <a:endParaRPr lang="en-US" dirty="0"/>
          </a:p>
          <a:p>
            <a:pPr hangingPunct="0"/>
            <a:r>
              <a:rPr lang="en-US" dirty="0"/>
              <a:t> </a:t>
            </a:r>
          </a:p>
          <a:p>
            <a:pPr lvl="0"/>
            <a:r>
              <a:rPr lang="en-GB" dirty="0"/>
              <a:t>Management of post-operative bleeding</a:t>
            </a:r>
            <a:endParaRPr lang="en-US" dirty="0"/>
          </a:p>
          <a:p>
            <a:pPr lvl="0"/>
            <a:r>
              <a:rPr lang="en-GB" dirty="0"/>
              <a:t>Management of post-operative infection</a:t>
            </a:r>
            <a:endParaRPr lang="en-US" dirty="0"/>
          </a:p>
          <a:p>
            <a:pPr lvl="0"/>
            <a:r>
              <a:rPr lang="en-GB" dirty="0"/>
              <a:t>Orbital hematoma</a:t>
            </a:r>
            <a:endParaRPr lang="en-US" dirty="0"/>
          </a:p>
          <a:p>
            <a:pPr lvl="0"/>
            <a:r>
              <a:rPr lang="en-GB" dirty="0"/>
              <a:t>Trauma to the optic nerve</a:t>
            </a:r>
            <a:endParaRPr lang="en-US" dirty="0"/>
          </a:p>
          <a:p>
            <a:pPr lvl="0"/>
            <a:r>
              <a:rPr lang="en-GB" dirty="0"/>
              <a:t>Iatrogenic cranial nerves injuries</a:t>
            </a:r>
            <a:endParaRPr lang="en-US" dirty="0"/>
          </a:p>
          <a:p>
            <a:pPr lvl="0"/>
            <a:r>
              <a:rPr lang="en-GB" dirty="0"/>
              <a:t>Intracranial complications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14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84" y="795647"/>
            <a:ext cx="9398016" cy="442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22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Persons in charge (2017)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and general objectives</a:t>
            </a:r>
            <a:endParaRPr lang="en-US" dirty="0"/>
          </a:p>
          <a:p>
            <a:r>
              <a:rPr lang="en-US" dirty="0" smtClean="0"/>
              <a:t>Head and Neck (</a:t>
            </a:r>
            <a:r>
              <a:rPr lang="en-US" b="1" dirty="0" smtClean="0"/>
              <a:t>Antti</a:t>
            </a:r>
            <a:r>
              <a:rPr lang="en-US" dirty="0" smtClean="0"/>
              <a:t>)</a:t>
            </a:r>
          </a:p>
          <a:p>
            <a:r>
              <a:rPr lang="en-US" dirty="0" smtClean="0"/>
              <a:t>Otology/</a:t>
            </a:r>
            <a:r>
              <a:rPr lang="en-US" dirty="0" err="1" smtClean="0"/>
              <a:t>Neurotology</a:t>
            </a:r>
            <a:r>
              <a:rPr lang="en-US" dirty="0" smtClean="0"/>
              <a:t> (</a:t>
            </a:r>
            <a:r>
              <a:rPr lang="en-US" b="1" dirty="0" smtClean="0"/>
              <a:t>Rory</a:t>
            </a:r>
            <a:r>
              <a:rPr lang="en-US" dirty="0" smtClean="0"/>
              <a:t>)</a:t>
            </a:r>
          </a:p>
          <a:p>
            <a:r>
              <a:rPr lang="en-US" dirty="0" smtClean="0"/>
              <a:t>Rhinology/</a:t>
            </a:r>
            <a:r>
              <a:rPr lang="en-US" dirty="0" err="1" smtClean="0"/>
              <a:t>Allergology</a:t>
            </a:r>
            <a:r>
              <a:rPr lang="en-US" dirty="0" smtClean="0"/>
              <a:t> (</a:t>
            </a:r>
            <a:r>
              <a:rPr lang="en-US" b="1" dirty="0" smtClean="0"/>
              <a:t>Adrian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Phoniatrics</a:t>
            </a:r>
            <a:r>
              <a:rPr lang="en-US" dirty="0" smtClean="0"/>
              <a:t> (</a:t>
            </a:r>
            <a:r>
              <a:rPr lang="en-US" b="1" dirty="0" smtClean="0"/>
              <a:t>Christiane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Paediatrics</a:t>
            </a:r>
            <a:r>
              <a:rPr lang="en-US" dirty="0" smtClean="0"/>
              <a:t> (</a:t>
            </a:r>
            <a:r>
              <a:rPr lang="en-US" b="1" dirty="0" err="1" smtClean="0"/>
              <a:t>Tomislav</a:t>
            </a:r>
            <a:r>
              <a:rPr lang="en-US" dirty="0" smtClean="0"/>
              <a:t>)</a:t>
            </a:r>
          </a:p>
          <a:p>
            <a:r>
              <a:rPr lang="en-US" dirty="0" smtClean="0"/>
              <a:t>Facial Plastic Reconstructive and </a:t>
            </a:r>
            <a:r>
              <a:rPr lang="en-US" dirty="0" err="1" smtClean="0"/>
              <a:t>Aestethic</a:t>
            </a:r>
            <a:r>
              <a:rPr lang="en-US" dirty="0" smtClean="0"/>
              <a:t> surgery (</a:t>
            </a:r>
            <a:r>
              <a:rPr lang="en-US" b="1" dirty="0" err="1" smtClean="0"/>
              <a:t>Fazil</a:t>
            </a:r>
            <a:r>
              <a:rPr lang="en-US" dirty="0" smtClean="0"/>
              <a:t>)</a:t>
            </a:r>
          </a:p>
          <a:p>
            <a:r>
              <a:rPr lang="en-US" dirty="0" smtClean="0"/>
              <a:t>Audiology/</a:t>
            </a:r>
            <a:r>
              <a:rPr lang="en-US" dirty="0" err="1" smtClean="0"/>
              <a:t>Vestibulogy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b="1" dirty="0" smtClean="0"/>
              <a:t>René</a:t>
            </a:r>
            <a:r>
              <a:rPr lang="en-US" dirty="0" smtClean="0"/>
              <a:t>)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53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Afrundet rektangel 2"/>
          <p:cNvSpPr/>
          <p:nvPr/>
        </p:nvSpPr>
        <p:spPr>
          <a:xfrm>
            <a:off x="1390650" y="781050"/>
            <a:ext cx="3543300" cy="971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Electronic logbook in the future?????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35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Formation of </a:t>
            </a:r>
            <a:r>
              <a:rPr lang="en-US" smtClean="0"/>
              <a:t>working groups</a:t>
            </a:r>
            <a:endParaRPr lang="en-US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5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918207" cy="706964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Background (1)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Chapter 6, Charter on Training of Medical Specialists in Europe, 2007 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2.2. Completed study of EU or associated Country University. </a:t>
            </a:r>
          </a:p>
          <a:p>
            <a:r>
              <a:rPr lang="en-US" dirty="0" smtClean="0"/>
              <a:t>One year of general practical training as an intern, house officer, doctor in practice…………</a:t>
            </a:r>
          </a:p>
          <a:p>
            <a:r>
              <a:rPr lang="en-US" dirty="0" smtClean="0"/>
              <a:t>2.3. Minimum duration of training in ORL-HNS should be at least 5 years.</a:t>
            </a:r>
          </a:p>
          <a:p>
            <a:r>
              <a:rPr lang="en-US" dirty="0" smtClean="0"/>
              <a:t>2.5. Obligatory training in health care management.</a:t>
            </a:r>
          </a:p>
          <a:p>
            <a:r>
              <a:rPr lang="en-US" dirty="0" smtClean="0"/>
              <a:t>2.6. The content of the </a:t>
            </a:r>
            <a:r>
              <a:rPr lang="en-US" b="1" dirty="0" smtClean="0"/>
              <a:t>Training Program</a:t>
            </a:r>
            <a:r>
              <a:rPr lang="en-US" dirty="0" smtClean="0"/>
              <a:t> is the prime responsibility of the National Boards.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Logbook </a:t>
            </a:r>
            <a:r>
              <a:rPr lang="en-US" dirty="0" smtClean="0"/>
              <a:t>in ORL-HNS must be created and approved by the Section and Board of UEMS ORL Section.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62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Background (2)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Chapter 6, Charter on Training of Medical Specialists in Europe, 2007 </a:t>
            </a:r>
            <a:endParaRPr lang="en-US" dirty="0"/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>
          <a:xfrm>
            <a:off x="1154954" y="3200400"/>
            <a:ext cx="8825659" cy="2819400"/>
          </a:xfrm>
        </p:spPr>
        <p:txBody>
          <a:bodyPr/>
          <a:lstStyle/>
          <a:p>
            <a:r>
              <a:rPr lang="en-US" dirty="0" smtClean="0"/>
              <a:t>2.7. At least an annual assessment of the progress of the trainee by the Director of the program.</a:t>
            </a:r>
          </a:p>
          <a:p>
            <a:r>
              <a:rPr lang="en-US" dirty="0" smtClean="0"/>
              <a:t>The training program should be assessed at least every 5 years by the National Authorities.</a:t>
            </a:r>
          </a:p>
          <a:p>
            <a:r>
              <a:rPr lang="en-US" dirty="0" smtClean="0"/>
              <a:t>2.9. The European Board will stimulate the exchange of trainees between EU and associated countries with approved programs.</a:t>
            </a:r>
          </a:p>
          <a:p>
            <a:r>
              <a:rPr lang="en-US" dirty="0" smtClean="0"/>
              <a:t>6.1. On successful completion of all the training requirements, a certificate in ORL-HNS will be issued by the appropriate National body (+/- Exam)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31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4096" y="669701"/>
            <a:ext cx="10032642" cy="1403797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Present edition of the general logbook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in ORL-HNS.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154954" y="3468028"/>
            <a:ext cx="8825659" cy="2551771"/>
          </a:xfrm>
        </p:spPr>
        <p:txBody>
          <a:bodyPr/>
          <a:lstStyle/>
          <a:p>
            <a:r>
              <a:rPr lang="en-US" dirty="0" smtClean="0"/>
              <a:t>I. General objectives</a:t>
            </a:r>
          </a:p>
          <a:p>
            <a:r>
              <a:rPr lang="en-US" dirty="0" smtClean="0"/>
              <a:t>II. Otology</a:t>
            </a:r>
          </a:p>
          <a:p>
            <a:r>
              <a:rPr lang="en-US" dirty="0" smtClean="0"/>
              <a:t>III. Nose and paranasal sinuses.</a:t>
            </a:r>
          </a:p>
          <a:p>
            <a:r>
              <a:rPr lang="en-US" dirty="0" smtClean="0"/>
              <a:t>IV. Larynx and Trachea.</a:t>
            </a:r>
          </a:p>
          <a:p>
            <a:r>
              <a:rPr lang="en-US" dirty="0" smtClean="0"/>
              <a:t>V. Oral cavity, Pharynx and esophagus.</a:t>
            </a:r>
          </a:p>
          <a:p>
            <a:r>
              <a:rPr lang="en-US" dirty="0" smtClean="0"/>
              <a:t>VI. </a:t>
            </a:r>
            <a:r>
              <a:rPr lang="en-US" dirty="0"/>
              <a:t>Head and </a:t>
            </a:r>
            <a:r>
              <a:rPr lang="en-US" dirty="0" smtClean="0"/>
              <a:t>neck. </a:t>
            </a:r>
          </a:p>
        </p:txBody>
      </p:sp>
    </p:spTree>
    <p:extLst>
      <p:ext uri="{BB962C8B-B14F-4D97-AF65-F5344CB8AC3E}">
        <p14:creationId xmlns:p14="http://schemas.microsoft.com/office/powerpoint/2010/main" val="269061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New Format</a:t>
            </a:r>
            <a:br>
              <a:rPr lang="en-US" dirty="0" smtClean="0"/>
            </a:br>
            <a:r>
              <a:rPr lang="en-US" dirty="0" smtClean="0"/>
              <a:t> (decided in Amsterdam) 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and general objectives</a:t>
            </a:r>
            <a:endParaRPr lang="en-US" dirty="0"/>
          </a:p>
          <a:p>
            <a:r>
              <a:rPr lang="en-US" dirty="0" smtClean="0"/>
              <a:t>Head and Neck</a:t>
            </a:r>
          </a:p>
          <a:p>
            <a:r>
              <a:rPr lang="en-US" dirty="0" smtClean="0"/>
              <a:t>Otology/</a:t>
            </a:r>
            <a:r>
              <a:rPr lang="en-US" dirty="0" err="1" smtClean="0"/>
              <a:t>Neurotology</a:t>
            </a:r>
            <a:endParaRPr lang="en-US" dirty="0" smtClean="0"/>
          </a:p>
          <a:p>
            <a:r>
              <a:rPr lang="en-US" dirty="0" smtClean="0"/>
              <a:t>Rhinology/</a:t>
            </a:r>
            <a:r>
              <a:rPr lang="en-US" dirty="0" err="1" smtClean="0"/>
              <a:t>Allergology</a:t>
            </a:r>
            <a:endParaRPr lang="en-US" dirty="0" smtClean="0"/>
          </a:p>
          <a:p>
            <a:r>
              <a:rPr lang="en-US" dirty="0" err="1" smtClean="0"/>
              <a:t>Phoniatrics</a:t>
            </a:r>
            <a:endParaRPr lang="en-US" dirty="0" smtClean="0"/>
          </a:p>
          <a:p>
            <a:r>
              <a:rPr lang="en-US" dirty="0" err="1" smtClean="0"/>
              <a:t>Paediatrics</a:t>
            </a:r>
            <a:endParaRPr lang="en-US" dirty="0" smtClean="0"/>
          </a:p>
          <a:p>
            <a:r>
              <a:rPr lang="en-US" dirty="0" smtClean="0"/>
              <a:t>Facial Plastic Reconstructive and Aesthetic surgery</a:t>
            </a:r>
          </a:p>
          <a:p>
            <a:r>
              <a:rPr lang="en-US" dirty="0" smtClean="0"/>
              <a:t>Audiology/</a:t>
            </a:r>
            <a:r>
              <a:rPr lang="en-US" dirty="0" err="1" smtClean="0"/>
              <a:t>Vestibulology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89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Basic structure of the new logbook (1)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154954" y="3245005"/>
            <a:ext cx="8825659" cy="3425959"/>
          </a:xfrm>
        </p:spPr>
        <p:txBody>
          <a:bodyPr>
            <a:normAutofit/>
          </a:bodyPr>
          <a:lstStyle/>
          <a:p>
            <a:r>
              <a:rPr lang="en-US" b="1" dirty="0" smtClean="0"/>
              <a:t>1. History</a:t>
            </a:r>
          </a:p>
          <a:p>
            <a:r>
              <a:rPr lang="en-US" b="1" dirty="0" smtClean="0"/>
              <a:t>2. Clinical Examination</a:t>
            </a:r>
          </a:p>
          <a:p>
            <a:r>
              <a:rPr lang="en-US" b="1" dirty="0" smtClean="0"/>
              <a:t>3. Diagnostic work up</a:t>
            </a:r>
          </a:p>
          <a:p>
            <a:pPr lvl="4"/>
            <a:r>
              <a:rPr lang="en-US" dirty="0" smtClean="0"/>
              <a:t>Imaging( CT, MR. PET, Scintigraphy........)</a:t>
            </a:r>
          </a:p>
          <a:p>
            <a:pPr lvl="4"/>
            <a:r>
              <a:rPr lang="en-US" dirty="0" smtClean="0"/>
              <a:t>Blood tests</a:t>
            </a:r>
          </a:p>
          <a:p>
            <a:pPr lvl="4"/>
            <a:r>
              <a:rPr lang="en-US" dirty="0" smtClean="0"/>
              <a:t>Cytology, Histopathology, Microbiology</a:t>
            </a:r>
          </a:p>
          <a:p>
            <a:pPr marL="1314450" lvl="3" indent="0">
              <a:buNone/>
            </a:pPr>
            <a:r>
              <a:rPr lang="en-US" dirty="0" smtClean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48539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Basic structure of the new logbook (2)</a:t>
            </a:r>
            <a:endParaRPr lang="en-US" dirty="0"/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4129809"/>
          </a:xfrm>
        </p:spPr>
        <p:txBody>
          <a:bodyPr>
            <a:normAutofit/>
          </a:bodyPr>
          <a:lstStyle/>
          <a:p>
            <a:r>
              <a:rPr lang="en-US" b="1" dirty="0"/>
              <a:t>4</a:t>
            </a:r>
            <a:r>
              <a:rPr lang="en-US" b="1" dirty="0" smtClean="0"/>
              <a:t>. Diseases</a:t>
            </a:r>
          </a:p>
          <a:p>
            <a:pPr lvl="2"/>
            <a:r>
              <a:rPr lang="en-US" dirty="0" smtClean="0"/>
              <a:t>Benign</a:t>
            </a:r>
          </a:p>
          <a:p>
            <a:pPr lvl="2"/>
            <a:r>
              <a:rPr lang="en-US" dirty="0" smtClean="0"/>
              <a:t>Malignant</a:t>
            </a:r>
          </a:p>
          <a:p>
            <a:pPr lvl="2"/>
            <a:r>
              <a:rPr lang="en-US" dirty="0" smtClean="0"/>
              <a:t>other</a:t>
            </a:r>
          </a:p>
          <a:p>
            <a:r>
              <a:rPr lang="en-US" b="1" dirty="0"/>
              <a:t>5</a:t>
            </a:r>
            <a:r>
              <a:rPr lang="en-US" b="1" dirty="0" smtClean="0"/>
              <a:t>. Treatment</a:t>
            </a:r>
          </a:p>
          <a:p>
            <a:pPr lvl="2"/>
            <a:r>
              <a:rPr lang="en-US" dirty="0" smtClean="0"/>
              <a:t>Medical( incl. chemotherapy)</a:t>
            </a:r>
          </a:p>
          <a:p>
            <a:pPr lvl="2"/>
            <a:r>
              <a:rPr lang="en-US" dirty="0" smtClean="0"/>
              <a:t>Surgical</a:t>
            </a:r>
          </a:p>
          <a:p>
            <a:pPr lvl="2"/>
            <a:r>
              <a:rPr lang="en-US" dirty="0" smtClean="0"/>
              <a:t>Radiotherapy</a:t>
            </a:r>
          </a:p>
          <a:p>
            <a:pPr lvl="2"/>
            <a:r>
              <a:rPr lang="en-US" dirty="0" smtClean="0"/>
              <a:t>Additional therapy</a:t>
            </a:r>
          </a:p>
          <a:p>
            <a:r>
              <a:rPr lang="en-US" b="1" dirty="0"/>
              <a:t>6</a:t>
            </a:r>
            <a:r>
              <a:rPr lang="en-US" b="1" dirty="0" smtClean="0"/>
              <a:t>. Complications</a:t>
            </a:r>
          </a:p>
        </p:txBody>
      </p:sp>
    </p:spTree>
    <p:extLst>
      <p:ext uri="{BB962C8B-B14F-4D97-AF65-F5344CB8AC3E}">
        <p14:creationId xmlns:p14="http://schemas.microsoft.com/office/powerpoint/2010/main" val="376207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371600" y="2442117"/>
            <a:ext cx="10181063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spcAft>
                <a:spcPts val="0"/>
              </a:spcAft>
            </a:pPr>
            <a:r>
              <a:rPr lang="en-GB" b="1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spcAft>
                <a:spcPts val="0"/>
              </a:spcAft>
            </a:pPr>
            <a:r>
              <a:rPr lang="en-US" sz="1000" b="1" dirty="0">
                <a:latin typeface="Arial" panose="020B0604020202020204" pitchFamily="34" charset="0"/>
                <a:ea typeface="Times New Roman" panose="02020603050405020304" pitchFamily="18" charset="0"/>
              </a:rPr>
              <a:t>BASIC KNOWLEDGE (Stanislaw Bien and Pavel </a:t>
            </a:r>
            <a:r>
              <a:rPr lang="en-US" sz="10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Dulguerov</a:t>
            </a:r>
            <a:r>
              <a:rPr lang="en-US" sz="1000" b="1" dirty="0">
                <a:latin typeface="Arial" panose="020B0604020202020204" pitchFamily="34" charset="0"/>
                <a:ea typeface="Times New Roman" panose="02020603050405020304" pitchFamily="18" charset="0"/>
              </a:rPr>
              <a:t> and Heikki </a:t>
            </a:r>
            <a:r>
              <a:rPr lang="en-US" sz="10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Irjala</a:t>
            </a:r>
            <a:r>
              <a:rPr lang="en-US" sz="1000" b="1" dirty="0"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spcAft>
                <a:spcPts val="0"/>
              </a:spcAft>
            </a:pPr>
            <a:r>
              <a:rPr lang="en-US" sz="1000" b="1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spcAft>
                <a:spcPts val="0"/>
              </a:spcAft>
            </a:pPr>
            <a:r>
              <a:rPr lang="en-US" sz="1000" b="1" dirty="0">
                <a:latin typeface="Arial" panose="020B0604020202020204" pitchFamily="34" charset="0"/>
                <a:ea typeface="Times New Roman" panose="02020603050405020304" pitchFamily="18" charset="0"/>
              </a:rPr>
              <a:t>SINONASAL (Michalis </a:t>
            </a:r>
            <a:r>
              <a:rPr lang="en-US" sz="10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Papamichalopoulos</a:t>
            </a:r>
            <a:r>
              <a:rPr lang="en-US" sz="1000" b="1" dirty="0"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spcAft>
                <a:spcPts val="0"/>
              </a:spcAft>
            </a:pP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spcAft>
                <a:spcPts val="0"/>
              </a:spcAft>
            </a:pPr>
            <a:r>
              <a:rPr lang="en-US" sz="1000" b="1" dirty="0">
                <a:latin typeface="Arial" panose="020B0604020202020204" pitchFamily="34" charset="0"/>
                <a:ea typeface="Times New Roman" panose="02020603050405020304" pitchFamily="18" charset="0"/>
              </a:rPr>
              <a:t>THYROID (Ulrik Pedersen and Renato </a:t>
            </a:r>
            <a:r>
              <a:rPr lang="en-US" sz="10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Piantanida</a:t>
            </a:r>
            <a:r>
              <a:rPr lang="en-US" sz="1000" b="1" dirty="0"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spcAft>
                <a:spcPts val="0"/>
              </a:spcAft>
            </a:pPr>
            <a:r>
              <a:rPr lang="en-US" sz="1000" b="1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spcAft>
                <a:spcPts val="0"/>
              </a:spcAft>
            </a:pPr>
            <a:r>
              <a:rPr lang="en-US" sz="1000" b="1" dirty="0">
                <a:latin typeface="Arial" panose="020B0604020202020204" pitchFamily="34" charset="0"/>
                <a:ea typeface="Times New Roman" panose="02020603050405020304" pitchFamily="18" charset="0"/>
              </a:rPr>
              <a:t>HYPOPHARYNX (</a:t>
            </a:r>
            <a:r>
              <a:rPr lang="en-US" sz="10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Rajko</a:t>
            </a:r>
            <a:r>
              <a:rPr lang="en-US" sz="10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0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Jovic</a:t>
            </a:r>
            <a:r>
              <a:rPr lang="en-US" sz="1000" b="1" dirty="0"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spcAft>
                <a:spcPts val="0"/>
              </a:spcAft>
            </a:pPr>
            <a:r>
              <a:rPr lang="en-US" sz="1000" b="1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spcAft>
                <a:spcPts val="0"/>
              </a:spcAft>
            </a:pPr>
            <a:r>
              <a:rPr lang="en-US" sz="1000" b="1" dirty="0">
                <a:latin typeface="Arial" panose="020B0604020202020204" pitchFamily="34" charset="0"/>
                <a:ea typeface="Times New Roman" panose="02020603050405020304" pitchFamily="18" charset="0"/>
              </a:rPr>
              <a:t>CANCER OF THE UNKNOWN PRIMARY (</a:t>
            </a:r>
            <a:r>
              <a:rPr lang="en-US" sz="10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Charalampos</a:t>
            </a:r>
            <a:r>
              <a:rPr lang="en-US" sz="10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0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Skoulakis</a:t>
            </a:r>
            <a:r>
              <a:rPr lang="en-US" sz="1000" b="1" dirty="0"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spcAft>
                <a:spcPts val="0"/>
              </a:spcAft>
            </a:pPr>
            <a:r>
              <a:rPr lang="en-US" sz="1000" b="1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spcAft>
                <a:spcPts val="0"/>
              </a:spcAft>
            </a:pPr>
            <a:r>
              <a:rPr lang="en-US" sz="1000" b="1" dirty="0">
                <a:latin typeface="Arial" panose="020B0604020202020204" pitchFamily="34" charset="0"/>
                <a:ea typeface="Times New Roman" panose="02020603050405020304" pitchFamily="18" charset="0"/>
              </a:rPr>
              <a:t>LARYNX (Henri </a:t>
            </a:r>
            <a:r>
              <a:rPr lang="en-US" sz="10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Marres</a:t>
            </a:r>
            <a:r>
              <a:rPr lang="en-US" sz="1000" b="1" dirty="0"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spcAft>
                <a:spcPts val="0"/>
              </a:spcAft>
            </a:pPr>
            <a:r>
              <a:rPr lang="en-US" sz="1000" b="1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spcAft>
                <a:spcPts val="0"/>
              </a:spcAft>
            </a:pPr>
            <a:r>
              <a:rPr lang="en-US" sz="1000" b="1" dirty="0">
                <a:latin typeface="Arial" panose="020B0604020202020204" pitchFamily="34" charset="0"/>
                <a:ea typeface="Times New Roman" panose="02020603050405020304" pitchFamily="18" charset="0"/>
              </a:rPr>
              <a:t>SALIVARY GLAND (Francis </a:t>
            </a:r>
            <a:r>
              <a:rPr lang="en-US" sz="10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Marchal</a:t>
            </a:r>
            <a:r>
              <a:rPr lang="en-US" sz="1000" b="1" dirty="0"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spcAft>
                <a:spcPts val="0"/>
              </a:spcAft>
            </a:pPr>
            <a:r>
              <a:rPr lang="en-US" sz="1000" b="1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spcAft>
                <a:spcPts val="0"/>
              </a:spcAft>
            </a:pPr>
            <a:r>
              <a:rPr lang="en-US" sz="1000" b="1" dirty="0">
                <a:latin typeface="Arial" panose="020B0604020202020204" pitchFamily="34" charset="0"/>
                <a:ea typeface="Times New Roman" panose="02020603050405020304" pitchFamily="18" charset="0"/>
              </a:rPr>
              <a:t>NASOPHARYNX (Norbert </a:t>
            </a:r>
            <a:r>
              <a:rPr lang="en-US" sz="10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Stasche</a:t>
            </a:r>
            <a:r>
              <a:rPr lang="en-US" sz="1000" b="1" dirty="0"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spcAft>
                <a:spcPts val="0"/>
              </a:spcAft>
            </a:pPr>
            <a:r>
              <a:rPr lang="en-US" sz="1000" b="1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spcAft>
                <a:spcPts val="0"/>
              </a:spcAft>
            </a:pPr>
            <a:r>
              <a:rPr lang="en-US" sz="1000" b="1" dirty="0">
                <a:latin typeface="Arial" panose="020B0604020202020204" pitchFamily="34" charset="0"/>
                <a:ea typeface="Times New Roman" panose="02020603050405020304" pitchFamily="18" charset="0"/>
              </a:rPr>
              <a:t>ORAL CAVITY (Jan </a:t>
            </a:r>
            <a:r>
              <a:rPr lang="en-US" sz="10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Plzak</a:t>
            </a:r>
            <a:r>
              <a:rPr lang="en-US" sz="1000" b="1" dirty="0"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spcAft>
                <a:spcPts val="0"/>
              </a:spcAft>
            </a:pPr>
            <a:r>
              <a:rPr lang="en-US" sz="1000" b="1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spcAft>
                <a:spcPts val="0"/>
              </a:spcAft>
            </a:pPr>
            <a:r>
              <a:rPr lang="en-US" sz="1000" b="1" dirty="0">
                <a:latin typeface="Arial" panose="020B0604020202020204" pitchFamily="34" charset="0"/>
                <a:ea typeface="Times New Roman" panose="02020603050405020304" pitchFamily="18" charset="0"/>
              </a:rPr>
              <a:t>OROPHARYNX (Jan </a:t>
            </a:r>
            <a:r>
              <a:rPr lang="en-US" sz="10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Plzak</a:t>
            </a:r>
            <a:r>
              <a:rPr lang="en-US" sz="1000" b="1" dirty="0"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spcAft>
                <a:spcPts val="0"/>
              </a:spcAft>
            </a:pPr>
            <a:r>
              <a:rPr lang="en-US" sz="1000" b="1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spcAft>
                <a:spcPts val="0"/>
              </a:spcAft>
            </a:pPr>
            <a:r>
              <a:rPr lang="en-US" sz="1000" b="1" dirty="0">
                <a:latin typeface="Arial" panose="020B0604020202020204" pitchFamily="34" charset="0"/>
                <a:ea typeface="Times New Roman" panose="02020603050405020304" pitchFamily="18" charset="0"/>
              </a:rPr>
              <a:t>NECK (Pavel </a:t>
            </a:r>
            <a:r>
              <a:rPr lang="en-US" sz="10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Dulguerov</a:t>
            </a:r>
            <a:r>
              <a:rPr lang="en-US" sz="1000" b="1" dirty="0">
                <a:latin typeface="Arial" panose="020B0604020202020204" pitchFamily="34" charset="0"/>
                <a:ea typeface="Times New Roman" panose="02020603050405020304" pitchFamily="18" charset="0"/>
              </a:rPr>
              <a:t>) 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spcAft>
                <a:spcPts val="0"/>
              </a:spcAft>
            </a:pPr>
            <a:r>
              <a:rPr lang="en-US" sz="1000" b="1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spcAft>
                <a:spcPts val="0"/>
              </a:spcAft>
            </a:pPr>
            <a:r>
              <a:rPr lang="en-US" sz="1000" b="1" dirty="0">
                <a:latin typeface="Arial" panose="020B0604020202020204" pitchFamily="34" charset="0"/>
                <a:ea typeface="Times New Roman" panose="02020603050405020304" pitchFamily="18" charset="0"/>
              </a:rPr>
              <a:t>SKIN (Heikki </a:t>
            </a:r>
            <a:r>
              <a:rPr lang="en-US" sz="10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Irjala</a:t>
            </a:r>
            <a:r>
              <a:rPr lang="en-US" sz="1000" b="1" dirty="0"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spcAft>
                <a:spcPts val="0"/>
              </a:spcAft>
            </a:pPr>
            <a:r>
              <a:rPr lang="en-US" sz="1000" b="1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spcAft>
                <a:spcPts val="0"/>
              </a:spcAft>
            </a:pPr>
            <a:r>
              <a:rPr lang="en-US" sz="1000" b="1" dirty="0">
                <a:latin typeface="Arial" panose="020B0604020202020204" pitchFamily="34" charset="0"/>
                <a:ea typeface="Times New Roman" panose="02020603050405020304" pitchFamily="18" charset="0"/>
              </a:rPr>
              <a:t>COMPLICATIONS 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VI. Head and Neck</a:t>
            </a:r>
            <a:br>
              <a:rPr lang="en-US" dirty="0" smtClean="0"/>
            </a:br>
            <a:r>
              <a:rPr lang="en-US" dirty="0" smtClean="0"/>
              <a:t>(chair: Antti )</a:t>
            </a:r>
            <a:endParaRPr lang="en-US" dirty="0"/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49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- bestyrelseslokale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165</TotalTime>
  <Words>569</Words>
  <Application>Microsoft Office PowerPoint</Application>
  <PresentationFormat>Personalizado</PresentationFormat>
  <Paragraphs>472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Ion - bestyrelseslokale</vt:lpstr>
      <vt:lpstr>Revision of the UEMS ORL Education program and Logbook</vt:lpstr>
      <vt:lpstr>Presentación de PowerPoint</vt:lpstr>
      <vt:lpstr>Background (1) Chapter 6, Charter on Training of Medical Specialists in Europe, 2007 </vt:lpstr>
      <vt:lpstr>Background (2) Chapter 6, Charter on Training of Medical Specialists in Europe, 2007 </vt:lpstr>
      <vt:lpstr>Present edition of the general logbook in ORL-HNS. </vt:lpstr>
      <vt:lpstr>New Format  (decided in Amsterdam) </vt:lpstr>
      <vt:lpstr>Basic structure of the new logbook (1)</vt:lpstr>
      <vt:lpstr>Basic structure of the new logbook (2)</vt:lpstr>
      <vt:lpstr>VI. Head and Neck (chair: Antti )</vt:lpstr>
      <vt:lpstr>Procedures to be performed independently (i), supervised (s) assisted (a) and advanced </vt:lpstr>
      <vt:lpstr>Progression of Surgical Skills</vt:lpstr>
      <vt:lpstr>Example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Persons in charge (2017)</vt:lpstr>
      <vt:lpstr>Presentación de PowerPoint</vt:lpstr>
      <vt:lpstr>Formation of working groups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 for our sections work until Amsterdam 2015</dc:title>
  <dc:creator>Ulrik Pedersen</dc:creator>
  <cp:lastModifiedBy>Maria</cp:lastModifiedBy>
  <cp:revision>24</cp:revision>
  <dcterms:created xsi:type="dcterms:W3CDTF">2014-10-01T14:27:31Z</dcterms:created>
  <dcterms:modified xsi:type="dcterms:W3CDTF">2016-10-07T09:14:21Z</dcterms:modified>
</cp:coreProperties>
</file>