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64" d="100"/>
          <a:sy n="64" d="100"/>
        </p:scale>
        <p:origin x="-69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B4A0-64E6-4216-B189-7752EE96950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6BD1-49D9-4AC1-9700-9130C2DE390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4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k 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B4A0-64E6-4216-B189-7752EE96950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6BD1-49D9-4AC1-9700-9130C2DE390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00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B4A0-64E6-4216-B189-7752EE96950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6BD1-49D9-4AC1-9700-9130C2DE390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364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B4A0-64E6-4216-B189-7752EE96950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6BD1-49D9-4AC1-9700-9130C2DE3901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09168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B4A0-64E6-4216-B189-7752EE96950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6BD1-49D9-4AC1-9700-9130C2DE390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716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B4A0-64E6-4216-B189-7752EE96950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6BD1-49D9-4AC1-9700-9130C2DE390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362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 med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B4A0-64E6-4216-B189-7752EE96950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6BD1-49D9-4AC1-9700-9130C2DE390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834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B4A0-64E6-4216-B189-7752EE96950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6BD1-49D9-4AC1-9700-9130C2DE390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90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B4A0-64E6-4216-B189-7752EE96950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6BD1-49D9-4AC1-9700-9130C2DE390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486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B4A0-64E6-4216-B189-7752EE96950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6BD1-49D9-4AC1-9700-9130C2DE390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13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B4A0-64E6-4216-B189-7752EE96950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6BD1-49D9-4AC1-9700-9130C2DE390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082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B4A0-64E6-4216-B189-7752EE96950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6BD1-49D9-4AC1-9700-9130C2DE390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407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B4A0-64E6-4216-B189-7752EE96950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6BD1-49D9-4AC1-9700-9130C2DE390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58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B4A0-64E6-4216-B189-7752EE96950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6BD1-49D9-4AC1-9700-9130C2DE390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46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B4A0-64E6-4216-B189-7752EE96950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6BD1-49D9-4AC1-9700-9130C2DE390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54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B4A0-64E6-4216-B189-7752EE96950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6BD1-49D9-4AC1-9700-9130C2DE390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874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FB4A0-64E6-4216-B189-7752EE96950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E6BD1-49D9-4AC1-9700-9130C2DE390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883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FB4A0-64E6-4216-B189-7752EE96950A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E6BD1-49D9-4AC1-9700-9130C2DE390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8870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NaSCE</a:t>
            </a:r>
            <a:r>
              <a:rPr lang="en-US" dirty="0" smtClean="0"/>
              <a:t>, ERN and</a:t>
            </a:r>
            <a:br>
              <a:rPr lang="en-US" dirty="0" smtClean="0"/>
            </a:br>
            <a:r>
              <a:rPr lang="en-US" dirty="0" smtClean="0"/>
              <a:t>Future structure of</a:t>
            </a:r>
            <a:br>
              <a:rPr lang="en-US" dirty="0" smtClean="0"/>
            </a:br>
            <a:r>
              <a:rPr lang="en-US" dirty="0" smtClean="0"/>
              <a:t>UEMS</a:t>
            </a:r>
            <a:endParaRPr lang="en-US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Ulrik Pedersen</a:t>
            </a:r>
          </a:p>
          <a:p>
            <a:endParaRPr lang="en-US" dirty="0"/>
          </a:p>
          <a:p>
            <a:r>
              <a:rPr lang="en-US" dirty="0" smtClean="0"/>
              <a:t>Prague, October,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06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UEMS statutes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National Medical Associations (NMA) are the formal members of the UEMS.</a:t>
            </a:r>
          </a:p>
          <a:p>
            <a:r>
              <a:rPr lang="en-US" dirty="0" smtClean="0"/>
              <a:t>They have the voting rights for all decisions made at the UEMS Council and the UEMS Board.</a:t>
            </a:r>
          </a:p>
          <a:p>
            <a:r>
              <a:rPr lang="en-US" dirty="0" smtClean="0"/>
              <a:t>The President, Secretary General, Treasurer, Liaison Officers( the Executives) as well as 4 vice-presidents are nominated and elected by NMA at the UEMS </a:t>
            </a:r>
            <a:r>
              <a:rPr lang="en-US" dirty="0" smtClean="0"/>
              <a:t>COUNCIL </a:t>
            </a:r>
            <a:r>
              <a:rPr lang="en-US" dirty="0" smtClean="0"/>
              <a:t>Meetings.</a:t>
            </a:r>
          </a:p>
          <a:p>
            <a:r>
              <a:rPr lang="en-US" dirty="0" smtClean="0"/>
              <a:t>The Sections/Boards have no legal status and have no voting rights.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07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1024328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913795" y="1558977"/>
            <a:ext cx="10353762" cy="5045023"/>
          </a:xfrm>
        </p:spPr>
        <p:txBody>
          <a:bodyPr/>
          <a:lstStyle/>
          <a:p>
            <a:r>
              <a:rPr lang="en-US" dirty="0" smtClean="0"/>
              <a:t>The enormous amount of work within the UEMS is done by the Sections/Boards.</a:t>
            </a:r>
          </a:p>
          <a:p>
            <a:r>
              <a:rPr lang="en-US" dirty="0" smtClean="0"/>
              <a:t>It is in fact the sections that carry the </a:t>
            </a:r>
            <a:r>
              <a:rPr lang="en-US" dirty="0" err="1" smtClean="0"/>
              <a:t>the</a:t>
            </a:r>
            <a:r>
              <a:rPr lang="en-US" dirty="0" smtClean="0"/>
              <a:t> UEMS flag on day to day work across Europe in their relevant specialties.</a:t>
            </a:r>
          </a:p>
          <a:p>
            <a:r>
              <a:rPr lang="en-US" dirty="0" smtClean="0"/>
              <a:t>In light of this fact, there was a general agreement at the UEMS Council Meeting in Warsaw 2015, to start a process regarding the future representation in the structure and decision making process of the UEMS.</a:t>
            </a:r>
          </a:p>
          <a:p>
            <a:r>
              <a:rPr lang="en-US" dirty="0" smtClean="0"/>
              <a:t>The present Board of the UEMS wants to start an evolution that will make UEMS fairer, stronger, more efficient, cooperative and more productive.</a:t>
            </a:r>
            <a:endParaRPr lang="en-US" dirty="0"/>
          </a:p>
        </p:txBody>
      </p:sp>
      <p:sp>
        <p:nvSpPr>
          <p:cNvPr id="4" name="Afrundet rektangel 3"/>
          <p:cNvSpPr/>
          <p:nvPr/>
        </p:nvSpPr>
        <p:spPr>
          <a:xfrm>
            <a:off x="1524000" y="5531556"/>
            <a:ext cx="4041422" cy="812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Romuald</a:t>
            </a:r>
            <a:r>
              <a:rPr lang="en-US" dirty="0" smtClean="0"/>
              <a:t> </a:t>
            </a:r>
            <a:r>
              <a:rPr lang="en-US" dirty="0" err="1" smtClean="0"/>
              <a:t>Krajewski</a:t>
            </a:r>
            <a:endParaRPr lang="en-US" dirty="0" smtClean="0"/>
          </a:p>
          <a:p>
            <a:pPr algn="ctr"/>
            <a:r>
              <a:rPr lang="en-US" dirty="0" smtClean="0"/>
              <a:t>President</a:t>
            </a:r>
            <a:endParaRPr lang="en-US" dirty="0"/>
          </a:p>
        </p:txBody>
      </p:sp>
      <p:sp>
        <p:nvSpPr>
          <p:cNvPr id="5" name="Afrundet rektangel 4"/>
          <p:cNvSpPr/>
          <p:nvPr/>
        </p:nvSpPr>
        <p:spPr>
          <a:xfrm>
            <a:off x="7191022" y="5531556"/>
            <a:ext cx="3657600" cy="812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Vassilios</a:t>
            </a:r>
            <a:r>
              <a:rPr lang="en-US" dirty="0" smtClean="0"/>
              <a:t> </a:t>
            </a:r>
            <a:r>
              <a:rPr lang="en-US" dirty="0" err="1" smtClean="0"/>
              <a:t>Papalois</a:t>
            </a:r>
            <a:endParaRPr lang="en-US" dirty="0" smtClean="0"/>
          </a:p>
          <a:p>
            <a:pPr algn="ctr"/>
            <a:r>
              <a:rPr lang="en-US" dirty="0" smtClean="0"/>
              <a:t>Secretary General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80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new issues discussed in Warsaw: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participation of the elected Chairs of the three Sections` Groupings in the Enlarged Executive Committee.</a:t>
            </a:r>
          </a:p>
          <a:p>
            <a:r>
              <a:rPr lang="en-US" dirty="0" smtClean="0"/>
              <a:t>Voting rights to the Sections/Boards at the Council meeting allocated in a balanced and fair way between the NMA,s and the Sections.</a:t>
            </a:r>
          </a:p>
          <a:p>
            <a:r>
              <a:rPr lang="en-US" dirty="0" smtClean="0"/>
              <a:t>Potential financial obligations of the Sections/Boards should they have more representation and voting rights in the future.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79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UEMS executives asked for a reply from the sections</a:t>
            </a:r>
            <a:endParaRPr lang="en-US" dirty="0"/>
          </a:p>
        </p:txBody>
      </p:sp>
      <p:sp>
        <p:nvSpPr>
          <p:cNvPr id="5" name="U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Deadline 14</a:t>
            </a:r>
            <a:r>
              <a:rPr lang="en-US" baseline="30000" dirty="0" smtClean="0"/>
              <a:t>th</a:t>
            </a:r>
            <a:r>
              <a:rPr lang="en-US" dirty="0" smtClean="0"/>
              <a:t> of December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09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Reply from the president of </a:t>
            </a:r>
            <a:br>
              <a:rPr lang="en-US" dirty="0" smtClean="0"/>
            </a:br>
            <a:r>
              <a:rPr lang="en-US" dirty="0" smtClean="0"/>
              <a:t>UEMS ORL Section on behalf of our Board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As the Sections have major financial potential to the whole UEMS organization it is imperative that the voting rights also are allocated to these sections.</a:t>
            </a:r>
          </a:p>
          <a:p>
            <a:r>
              <a:rPr lang="en-US" dirty="0" smtClean="0"/>
              <a:t>We are in favor of the participation of the elected chairs of the 3 sections' groupings in the enlarged Executive Committee.</a:t>
            </a:r>
          </a:p>
          <a:p>
            <a:r>
              <a:rPr lang="en-US" dirty="0"/>
              <a:t>W</a:t>
            </a:r>
            <a:r>
              <a:rPr lang="en-US" dirty="0" smtClean="0"/>
              <a:t>e are in favor of voting rights to the sections when it comes to decisions made at the Council Meetings.</a:t>
            </a:r>
          </a:p>
          <a:p>
            <a:r>
              <a:rPr lang="en-US" dirty="0" smtClean="0"/>
              <a:t>The number of votes should be in balance with voting rights from the NMA`s.</a:t>
            </a:r>
          </a:p>
          <a:p>
            <a:r>
              <a:rPr lang="en-US" dirty="0" smtClean="0"/>
              <a:t>We therefore propose that half  of the votes are allocated to the NMA;s and half to the Sections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98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88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70</TotalTime>
  <Words>392</Words>
  <Application>Microsoft Office PowerPoint</Application>
  <PresentationFormat>Personalizado</PresentationFormat>
  <Paragraphs>31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Damask</vt:lpstr>
      <vt:lpstr>NaSCE, ERN and Future structure of UEMS</vt:lpstr>
      <vt:lpstr>Current UEMS statutes</vt:lpstr>
      <vt:lpstr>Background</vt:lpstr>
      <vt:lpstr>Some new issues discussed in Warsaw:</vt:lpstr>
      <vt:lpstr>The UEMS executives asked for a reply from the sections</vt:lpstr>
      <vt:lpstr>Reply from the president of  UEMS ORL Section on behalf of our Board</vt:lpstr>
      <vt:lpstr>Comments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NaSCE, ERN, Future structure of UEMS</dc:title>
  <dc:creator>Ulrik Pedersen</dc:creator>
  <cp:lastModifiedBy>Maria</cp:lastModifiedBy>
  <cp:revision>8</cp:revision>
  <dcterms:created xsi:type="dcterms:W3CDTF">2016-09-19T08:24:59Z</dcterms:created>
  <dcterms:modified xsi:type="dcterms:W3CDTF">2016-10-07T09:47:04Z</dcterms:modified>
</cp:coreProperties>
</file>