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embeddings/oleObject1.docx" ContentType="application/vnd.openxmlformats-officedocument.wordprocessingml.document"/>
  <Override PartName="/ppt/_rels/presentation.xml.rels" ContentType="application/vnd.openxmlformats-package.relationships+xml"/>
  <Override PartName="/ppt/media/image17.png" ContentType="image/png"/>
  <Override PartName="/ppt/media/image16.wmf" ContentType="image/x-wmf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3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94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71200" cy="420948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5800" cy="6858360"/>
          </a:xfrm>
          <a:custGeom>
            <a:avLst/>
            <a:gdLst/>
            <a:ah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116360" y="3728520"/>
            <a:ext cx="5650200" cy="1206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 hidden="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 hidden="1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-2520" y="-1080"/>
            <a:ext cx="9145800" cy="6858360"/>
          </a:xfrm>
          <a:custGeom>
            <a:avLst/>
            <a:gdLst/>
            <a:ah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0" y="2647800"/>
            <a:ext cx="3571200" cy="420948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1116360" y="3728520"/>
            <a:ext cx="5650200" cy="1206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1906560" y="4644360"/>
            <a:ext cx="3176280" cy="3283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242320" y="4644360"/>
            <a:ext cx="3176280" cy="3283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2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-2520" y="5050800"/>
            <a:ext cx="3573360" cy="180648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2"/>
          <p:cNvSpPr/>
          <p:nvPr/>
        </p:nvSpPr>
        <p:spPr>
          <a:xfrm>
            <a:off x="-2520" y="5051160"/>
            <a:ext cx="9145800" cy="180612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ceorlhns.org/members/national-societies-group-eufos.html" TargetMode="External"/><Relationship Id="rId2" Type="http://schemas.openxmlformats.org/officeDocument/2006/relationships/hyperlink" Target="http://www.ceorlhns.org/members/subspecialty-societies-group-eaorl-hns.html" TargetMode="External"/><Relationship Id="rId3" Type="http://schemas.openxmlformats.org/officeDocument/2006/relationships/hyperlink" Target="http://www.ceorlhns.org/members/uems-orl.html" TargetMode="External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16.wmf"/><Relationship Id="rId3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2057400" y="3351960"/>
            <a:ext cx="6780960" cy="24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000" anchor="b"/>
          <a:p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Presidential Council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</a:t>
            </a: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&amp; preparatory session Congress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Brussels June 2018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066680" y="609480"/>
            <a:ext cx="6857280" cy="266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7" name="Picture 4" descr=""/>
          <p:cNvPicPr/>
          <p:nvPr/>
        </p:nvPicPr>
        <p:blipFill>
          <a:blip r:embed="rId1"/>
          <a:stretch/>
        </p:blipFill>
        <p:spPr>
          <a:xfrm>
            <a:off x="152280" y="5469120"/>
            <a:ext cx="1675800" cy="1316520"/>
          </a:xfrm>
          <a:prstGeom prst="rect">
            <a:avLst/>
          </a:prstGeom>
          <a:ln>
            <a:noFill/>
          </a:ln>
        </p:spPr>
      </p:pic>
      <p:pic>
        <p:nvPicPr>
          <p:cNvPr id="198" name="Picture 5" descr=""/>
          <p:cNvPicPr/>
          <p:nvPr/>
        </p:nvPicPr>
        <p:blipFill>
          <a:blip r:embed="rId2"/>
          <a:stretch/>
        </p:blipFill>
        <p:spPr>
          <a:xfrm>
            <a:off x="685800" y="152640"/>
            <a:ext cx="5874840" cy="2671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1188720" y="860040"/>
            <a:ext cx="640044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Agreed that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 order to consolidate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&amp;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strengthen the CEORL-HNS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it will be necessary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 define major educational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                 scientific aspirations &amp; ambitions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While ensuring financial stability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4700160" y="1097280"/>
            <a:ext cx="319968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3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65760" y="182880"/>
            <a:ext cx="7863480" cy="462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Barcelona 2017 Report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Numerous challenges planning &amp; execution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IFOS 2017 Paris,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envisioned educational meeting young doctors Antalya without industry exhibition.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Growing safety concerns decided May 2016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relocate congress another country.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considering 16 venues Barcelona chosen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Turmoil itself in the months leading up to the event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Congress scientific &amp; financial success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4700160" y="1097280"/>
            <a:ext cx="319968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3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822960" y="1097280"/>
            <a:ext cx="777204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Collaboration with Korean Society ORL-HNS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MOU April 2017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Reciprocal invitation to participate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National &amp; sub(super)specialty societies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 be informed of this cooperation and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asked to submit proposals to Hans Edmund Eckel.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sub(super)specialty societies could rotate in organising sessions at the Korean congress.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4700160" y="1097280"/>
            <a:ext cx="319968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3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182880" y="365760"/>
            <a:ext cx="8595360" cy="5943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Constitution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I. New voting structure as voted on in Barcelona 2017: feedback and proposal lawyer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Changes to the constitution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“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one country, one vote”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“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appropriate adjustment of the subspecialty society votes”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 algn="ctr"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deemed too vague legal perspective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182880" y="640080"/>
            <a:ext cx="8503920" cy="5486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Complex constitution &amp; legal structure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the right time complete overhaul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 simplify the legal framework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easier to apply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 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Also constitution reflect Confederation’s goals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182880" y="274320"/>
            <a:ext cx="8961120" cy="6583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 discuss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the Confederation “brand”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establish (more) clearly its goals and objectives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 “brainstorming meeting”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 precede the next PC Meeting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results incorporated new constitution draft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2"/>
          <p:cNvSpPr/>
          <p:nvPr/>
        </p:nvSpPr>
        <p:spPr>
          <a:xfrm>
            <a:off x="91800" y="444240"/>
            <a:ext cx="868644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Brussels 2019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Elizabeth Sjögren Leiden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cientific Chair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excellent 1st framework for the programme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integrated national &amp; subspecialty societies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blueprint future congresses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smooth cooperation between groups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national societies appreciation inclusion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182880" y="365760"/>
            <a:ext cx="8778240" cy="6400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ts val="6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2019 Scientific Programme Meeting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27th June 2018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Large contingent of delegates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-    many countries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Assessed submissions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for proposed presentations from national societies and sub(super)specialty groups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Small group specialists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Categorised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according to Clinical aspect or Academic content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Priority order of merit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produced for inclusion in final programme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pPr>
              <a:lnSpc>
                <a:spcPts val="6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Tough but enjoyable with minimal discord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365760" y="548640"/>
            <a:ext cx="8320680" cy="502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Posters more attractive electronic form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“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case reports” video sessions,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poster authors and participants interact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Invited countries 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Morocco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              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India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              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Taiwan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              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Gulf States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4700160" y="1097280"/>
            <a:ext cx="3199680" cy="371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3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2"/>
          <p:cNvSpPr/>
          <p:nvPr/>
        </p:nvSpPr>
        <p:spPr>
          <a:xfrm>
            <a:off x="8229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3"/>
          <p:cNvSpPr/>
          <p:nvPr/>
        </p:nvSpPr>
        <p:spPr>
          <a:xfrm>
            <a:off x="457560" y="548640"/>
            <a:ext cx="786312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Future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Limited number of proposals considered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requiring a prior “ranking” by the submitting society.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Proposals  &gt; accommodated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quite different 2013 original proposals not enough to fill slots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“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Battle” or “Nightmare sessions”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attract a lot of attention also included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47001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5"/>
          <p:cNvSpPr/>
          <p:nvPr/>
        </p:nvSpPr>
        <p:spPr>
          <a:xfrm>
            <a:off x="4700160" y="1701720"/>
            <a:ext cx="319968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2160" y="5562720"/>
            <a:ext cx="1181880" cy="20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2"/>
          <p:cNvSpPr/>
          <p:nvPr/>
        </p:nvSpPr>
        <p:spPr>
          <a:xfrm>
            <a:off x="61200" y="274320"/>
            <a:ext cx="8076600" cy="647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7c984a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WHAT IS THE CEORL-HNS?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Confederation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established 2009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main objective uniting forces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200" spc="395" strike="noStrike" u="sng" cap="all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Book"/>
                <a:hlinkClick r:id="rId1"/>
              </a:rPr>
              <a:t>EUFOS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- all 46 European national ENT societies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200" spc="395" strike="noStrike" u="sng" cap="all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Book"/>
                <a:hlinkClick r:id="rId2"/>
              </a:rPr>
              <a:t>EAORL-HNS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15 European 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subspecialty societies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200" spc="395" strike="noStrike" u="sng" cap="all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Franklin Gothic Book"/>
                <a:hlinkClick r:id="rId3"/>
              </a:rPr>
              <a:t>UEMS ORL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Section &amp; Board - specialist section 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UEMS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395" strike="noStrike" cap="all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 an effort to</a:t>
            </a:r>
            <a:r>
              <a:rPr b="0" lang="en-US" sz="2800" spc="395" strike="noStrike" cap="all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</a:t>
            </a:r>
            <a:r>
              <a:rPr b="1" lang="en-US" sz="2800" spc="395" strike="noStrike" cap="all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create one voice for ORL-HNS in Europe and beyond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1" name="Picture 2" descr=""/>
          <p:cNvPicPr/>
          <p:nvPr/>
        </p:nvPicPr>
        <p:blipFill>
          <a:blip r:embed="rId4"/>
          <a:stretch/>
        </p:blipFill>
        <p:spPr>
          <a:xfrm>
            <a:off x="6720840" y="182880"/>
            <a:ext cx="2239920" cy="1018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366120" y="457200"/>
            <a:ext cx="8503560" cy="6309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Activities UEMS at CEORL Brussels 2019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General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ENT Basics (Cornerstone)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Round Table panels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1.  “UEMS – what it implies for you”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History, harmonisation and how we can help  - John Fenton 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Fellowships, ETRs &amp; Logbook  - Adrian Agius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European Manpower tbc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Trainee Satisfaction/Burnout tbc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16360" y="3728520"/>
            <a:ext cx="5650200" cy="1206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182880" y="365760"/>
            <a:ext cx="8961120" cy="6492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Activities UEMS at CEORL Brussels 2019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Instructional course 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‘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Virtual Skills Simulation”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Keynote Lecture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Participation in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“ENT Basics”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track aimed at residents and young ENT surgeons with proposals of topics and speakers.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still under construction  - finalised October/November.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Additional educational events collaboration UEMS ORL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-Roman;Times New Roman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914400" y="6019920"/>
            <a:ext cx="3620520" cy="28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2"/>
          <p:cNvSpPr/>
          <p:nvPr/>
        </p:nvSpPr>
        <p:spPr>
          <a:xfrm>
            <a:off x="457200" y="609480"/>
            <a:ext cx="8503560" cy="615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lifelong learning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&gt; byword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Confederation founded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facilitating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CME &amp; CPD education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maintaining &amp; </a:t>
            </a: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improving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the welfare of ORL-HNS specialists in Europe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The Confederation endeavours to;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advance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Science &amp; Research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unify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 the progress of ORL-HNS &amp; allied disciolines in Europe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One major objectives biennial organise scientific events specifically targeting trainees, specialists &amp; Fellows.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400" spc="395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to put orl-hns firmly on the map of Europe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Table 1"/>
          <p:cNvGraphicFramePr/>
          <p:nvPr/>
        </p:nvGraphicFramePr>
        <p:xfrm>
          <a:off x="152280" y="64440"/>
          <a:ext cx="8305200" cy="6792840"/>
        </p:xfrm>
        <a:graphic>
          <a:graphicData uri="http://schemas.openxmlformats.org/drawingml/2006/table">
            <a:tbl>
              <a:tblPr/>
              <a:tblGrid>
                <a:gridCol w="2833920"/>
                <a:gridCol w="1823760"/>
                <a:gridCol w="1823760"/>
                <a:gridCol w="1824120"/>
              </a:tblGrid>
              <a:tr h="62244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EAACI ENT Section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Albania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Greece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Slovak Republic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EAFPS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Austria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Hungary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Slovenia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EAONO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Belarus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Iceland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Spain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EASM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Belgium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Ireland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Sweden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62244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EFAS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Bosnia Hercegovina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Israel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Switzerland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EGFL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Bulgaria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Italy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Turkey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62244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EHNS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Croatia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Lithuania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United Kingdom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EJD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Cyprus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Luxembourg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Ukraine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62244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ELS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Czech Republic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Malta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88776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ERS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Denmark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Netherlands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Egypt (co-opted member)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ESBS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Estonia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Norway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ESGS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Finland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Portugal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ESPO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France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Romania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ESSD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FYROM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Russia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</a:tr>
              <a:tr h="357120"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UEP-EAP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Germany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xBody>
                    <a:bodyPr lIns="45360" rIns="45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Serbia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becec"/>
                    </a:solidFill>
                  </a:tcPr>
                </a:tc>
                <a:tc>
                  <a:tcPr marL="45360" marR="45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cec"/>
                    </a:solidFill>
                  </a:tcPr>
                </a:tc>
              </a:tr>
            </a:tbl>
          </a:graphicData>
        </a:graphic>
      </p:graphicFrame>
      <p:pic>
        <p:nvPicPr>
          <p:cNvPr id="205" name="Picture 2" descr=""/>
          <p:cNvPicPr/>
          <p:nvPr/>
        </p:nvPicPr>
        <p:blipFill>
          <a:blip r:embed="rId1"/>
          <a:stretch/>
        </p:blipFill>
        <p:spPr>
          <a:xfrm>
            <a:off x="6553080" y="5562720"/>
            <a:ext cx="2026800" cy="921240"/>
          </a:xfrm>
          <a:prstGeom prst="rect">
            <a:avLst/>
          </a:prstGeom>
          <a:ln>
            <a:noFill/>
          </a:ln>
        </p:spPr>
      </p:pic>
      <p:sp>
        <p:nvSpPr>
          <p:cNvPr id="206" name="CustomShape 2"/>
          <p:cNvSpPr/>
          <p:nvPr/>
        </p:nvSpPr>
        <p:spPr>
          <a:xfrm>
            <a:off x="457200" y="274680"/>
            <a:ext cx="8305200" cy="4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1814760"/>
            <a:ext cx="8152560" cy="376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Proposal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Name shortened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Too cumbersome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– </a:t>
            </a:r>
            <a:r>
              <a:rPr b="1" i="1" lang="en-US" sz="2800" spc="-1" strike="noStrike" u="sng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Confederation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next meeting Milano 2021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5105520" y="4343400"/>
            <a:ext cx="3580560" cy="178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9" name="Picture 5" descr=""/>
          <p:cNvPicPr/>
          <p:nvPr/>
        </p:nvPicPr>
        <p:blipFill>
          <a:blip r:embed="rId1"/>
          <a:stretch/>
        </p:blipFill>
        <p:spPr>
          <a:xfrm>
            <a:off x="4160880" y="457200"/>
            <a:ext cx="4800240" cy="218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457200" y="-146304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2"/>
          <p:cNvSpPr/>
          <p:nvPr/>
        </p:nvSpPr>
        <p:spPr>
          <a:xfrm>
            <a:off x="274680" y="2746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3"/>
          <p:cNvSpPr/>
          <p:nvPr/>
        </p:nvSpPr>
        <p:spPr>
          <a:xfrm>
            <a:off x="91440" y="274320"/>
            <a:ext cx="8777880" cy="57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May 25</a:t>
            </a:r>
            <a:r>
              <a:rPr b="1" lang="en-US" sz="24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th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EU-GDPR 2018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affects all companies process data EU citizens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Mondial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implemented processes to handle personal data according to the new standards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 order to assure correct handling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assumes the role of the data controller.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Addendum to the contract pertaining  PCO for the Confederation congress signed at conclusion PC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4"/>
          <p:cNvSpPr/>
          <p:nvPr/>
        </p:nvSpPr>
        <p:spPr>
          <a:xfrm>
            <a:off x="47001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5"/>
          <p:cNvSpPr/>
          <p:nvPr/>
        </p:nvSpPr>
        <p:spPr>
          <a:xfrm>
            <a:off x="4700160" y="1701720"/>
            <a:ext cx="319968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5" name="Object 6"/>
          <p:cNvGraphicFramePr/>
          <p:nvPr/>
        </p:nvGraphicFramePr>
        <p:xfrm>
          <a:off x="1587600" y="4252680"/>
          <a:ext cx="5859000" cy="900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21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587600" y="4252680"/>
                    <a:ext cx="5859000" cy="90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2"/>
          <p:cNvSpPr/>
          <p:nvPr/>
        </p:nvSpPr>
        <p:spPr>
          <a:xfrm>
            <a:off x="8229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3"/>
          <p:cNvSpPr/>
          <p:nvPr/>
        </p:nvSpPr>
        <p:spPr>
          <a:xfrm rot="23400">
            <a:off x="182880" y="183240"/>
            <a:ext cx="8412120" cy="55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Confederation not at high risk of problems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Does not collect and/or share sensitive personal data personal data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revealing racial or ethnic origin, political opinions, religious or philosophical beliefs;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trade-union membership; genetic or biometric health-related data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data concerning a person’s sex life or sexual orientation.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Email &amp; address lists unknown origin should never be used, especially not for marketing purposes.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Lists of congress participants’ contact details stored on private PCs should be erased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47001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5"/>
          <p:cNvSpPr/>
          <p:nvPr/>
        </p:nvSpPr>
        <p:spPr>
          <a:xfrm>
            <a:off x="4700160" y="1701720"/>
            <a:ext cx="319968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2"/>
          <p:cNvSpPr/>
          <p:nvPr/>
        </p:nvSpPr>
        <p:spPr>
          <a:xfrm>
            <a:off x="274320" y="261000"/>
            <a:ext cx="8595000" cy="35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Treasurer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Income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Conference activity (every 2 years)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&lt; Expenses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                            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Outgoings - 50% Fellowships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Fellowships &amp; travel grants major goal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Broader dissemination of funds preferable to funding just one individual’s education.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Stressed the importance of continuing the Fellowship programme(s)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</a:rPr>
              <a:t>Future the subspecialty societies should provide the scientific content &amp; also participate in the funding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822960" y="365760"/>
            <a:ext cx="75204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2"/>
          <p:cNvSpPr/>
          <p:nvPr/>
        </p:nvSpPr>
        <p:spPr>
          <a:xfrm>
            <a:off x="8229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3"/>
          <p:cNvSpPr/>
          <p:nvPr/>
        </p:nvSpPr>
        <p:spPr>
          <a:xfrm>
            <a:off x="1006200" y="914040"/>
            <a:ext cx="722304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Confederation needs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to diversify its activities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in order to raise awareness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                      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&amp;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become more widely-known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e.g. with local training seminars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212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                                         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-Roman;Times New Roman"/>
                <a:ea typeface="Noto Sans CJK SC Regular"/>
              </a:rPr>
              <a:t>&amp; events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4700160" y="1097280"/>
            <a:ext cx="319968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5"/>
          <p:cNvSpPr/>
          <p:nvPr/>
        </p:nvSpPr>
        <p:spPr>
          <a:xfrm>
            <a:off x="4700160" y="1701720"/>
            <a:ext cx="3199680" cy="310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29" name="Picture 5" descr=""/>
          <p:cNvPicPr/>
          <p:nvPr/>
        </p:nvPicPr>
        <p:blipFill>
          <a:blip r:embed="rId1"/>
          <a:stretch/>
        </p:blipFill>
        <p:spPr>
          <a:xfrm>
            <a:off x="5394960" y="227880"/>
            <a:ext cx="3520080" cy="160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</TotalTime>
  <Application>LibreOffice/5.1.6.2$Linux_x86 LibreOffice_project/10m0$Build-2</Application>
  <Words>79</Words>
  <Paragraphs>73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2018-10-03T20:34:55Z</dcterms:created>
  <dc:creator>John Fenton</dc:creator>
  <dc:description/>
  <dc:language>en-US</dc:language>
  <cp:lastModifiedBy>internet </cp:lastModifiedBy>
  <dcterms:modified xsi:type="dcterms:W3CDTF">2018-10-05T12:46:43Z</dcterms:modified>
  <cp:revision>6</cp:revision>
  <dc:subject/>
  <dc:title>Presidential Council Meeting Confederation of European ORL-HNS Brussels June 2018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32</vt:i4>
  </property>
</Properties>
</file>